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5F42861-8B5A-4274-99F7-195D5DB78ACF}">
  <a:tblStyle styleId="{A5F42861-8B5A-4274-99F7-195D5DB78A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bfb16e06b_3_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bfb16e06b_3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bfb16e06b_3_3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5bfb16e06b_3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bfb16e06b_3_5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95959"/>
                </a:solidFill>
              </a:rPr>
              <a:t>從警廣路況網站定期爬即時事故資料(例如第一行是</a:t>
            </a:r>
            <a:r>
              <a:rPr lang="zh-TW" sz="1000">
                <a:solidFill>
                  <a:schemeClr val="dk1"/>
                </a:solidFill>
                <a:highlight>
                  <a:srgbClr val="FFFFC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北橫公路台7線97K+050(松羅路段) 進行刷坡工程實施交管，將於6月20日至6月26日止，每日上午8時至下午5時，每半點放行5分鐘 (例假日不管制)，請用路人配合現場交管人員指揮通行。</a:t>
            </a:r>
            <a:r>
              <a:rPr lang="zh-TW" sz="1800">
                <a:solidFill>
                  <a:srgbClr val="595959"/>
                </a:solidFill>
              </a:rPr>
              <a:t>)，並推送到IoT Server上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5bfb16e06b_3_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fb16e06b_3_3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傳</a:t>
            </a:r>
            <a:r>
              <a:rPr lang="zh-TW"/>
              <a:t>上來的時後有事故發生會出現紅色警示標誌，點標誌會出現事故原因(例如這是國道五號北上，事故原因上面寫蛇行+忽快忽慢)，這個就是odf x5把timestamp改成事故原因的部分</a:t>
            </a:r>
            <a:endParaRPr/>
          </a:p>
        </p:txBody>
      </p:sp>
      <p:sp>
        <p:nvSpPr>
          <p:cNvPr id="241" name="Google Shape;241;g5bfb16e06b_3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bfb16e06b_7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►"/>
            </a:pPr>
            <a:r>
              <a:rPr lang="zh-TW" sz="1800">
                <a:solidFill>
                  <a:srgbClr val="595959"/>
                </a:solidFill>
              </a:rPr>
              <a:t>IDF  ，一筆事故資料的資訊。包含以下欄位：</a:t>
            </a:r>
            <a:endParaRPr sz="1800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►"/>
            </a:pPr>
            <a:r>
              <a:rPr lang="zh-TW" sz="1400">
                <a:solidFill>
                  <a:srgbClr val="595959"/>
                </a:solidFill>
              </a:rPr>
              <a:t>(float)   經度</a:t>
            </a:r>
            <a:endParaRPr sz="1400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►"/>
            </a:pPr>
            <a:r>
              <a:rPr lang="zh-TW" sz="1400">
                <a:solidFill>
                  <a:srgbClr val="595959"/>
                </a:solidFill>
              </a:rPr>
              <a:t>(float)   緯度</a:t>
            </a:r>
            <a:endParaRPr sz="1400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►"/>
            </a:pPr>
            <a:r>
              <a:rPr lang="zh-TW" sz="1400">
                <a:solidFill>
                  <a:srgbClr val="595959"/>
                </a:solidFill>
              </a:rPr>
              <a:t>(string) 事故編號 unique</a:t>
            </a:r>
            <a:endParaRPr sz="1400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►"/>
            </a:pPr>
            <a:r>
              <a:rPr lang="zh-TW" sz="1400">
                <a:solidFill>
                  <a:srgbClr val="595959"/>
                </a:solidFill>
              </a:rPr>
              <a:t>(float)   operation( 0: 新增、1: 刪除) map 有講過的動態增刪icon</a:t>
            </a:r>
            <a:endParaRPr sz="1400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►"/>
            </a:pPr>
            <a:r>
              <a:rPr lang="zh-TW" sz="1400">
                <a:solidFill>
                  <a:srgbClr val="595959"/>
                </a:solidFill>
              </a:rPr>
              <a:t>(string) 事故詳細內容 拿來放事故原因</a:t>
            </a:r>
            <a:endParaRPr sz="1400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100"/>
              <a:buChar char="►"/>
            </a:pPr>
            <a:r>
              <a:rPr lang="zh-TW" sz="1800">
                <a:solidFill>
                  <a:srgbClr val="595959"/>
                </a:solidFill>
              </a:rPr>
              <a:t>Crawler會記錄過已推送的事故編號，避免重複推送相同的事故到IoT Server，除非是要update現有事故 如果有事故發生會傳0上來，事故會一直顯示，警示會一直顯示有石頭在那邊，同一個事故不會一直push上來，直到事故被排除，財會設一個x4=1然後把icon刪掉就是動態增刪</a:t>
            </a:r>
            <a:endParaRPr sz="1800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100"/>
              <a:buChar char="►"/>
            </a:pPr>
            <a:r>
              <a:rPr lang="zh-TW" sz="1800">
                <a:solidFill>
                  <a:srgbClr val="595959"/>
                </a:solidFill>
              </a:rPr>
              <a:t>對於有回報已排除的事故，會從資料庫裡移除</a:t>
            </a:r>
            <a:endParaRPr sz="1800">
              <a:solidFill>
                <a:srgbClr val="595959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►"/>
            </a:pPr>
            <a:r>
              <a:rPr lang="zh-TW" sz="1800">
                <a:solidFill>
                  <a:srgbClr val="595959"/>
                </a:solidFill>
              </a:rPr>
              <a:t>而遲遲未回報排除的，一直有一個石頭掉在這邊，高公局一直沒有更新，map會在事故的 12小時(可自行設定)後，自動從資料庫裡移除，我們覺得12小時候一定會排除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bfb16e06b_7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fb16e06b_7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bfb16e06b_7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經緯度，unique id，動態增刪(有)，事故原因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bfb16e06b_3_5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bfb16e06b_3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bfb16e06b_3_5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把高公局車速資料爬到server之後建一個socket client send request 就會拿到速度訊息，假如我們的訊息內容是國五S(南下) 0.0(起始0公里) ，訊息就會回傳0-40的車速資料，收到訊息後再handle他，json file是高工局開放資料，紀錄每個里程的經緯度，拿里程的經緯度跟訊息結合，最後傳到IOT TALK上</a:t>
            </a:r>
            <a:endParaRPr/>
          </a:p>
        </p:txBody>
      </p:sp>
      <p:sp>
        <p:nvSpPr>
          <p:cNvPr id="289" name="Google Shape;289;g5bfb16e06b_3_5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bfd830e4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bfd830e4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x4 從</a:t>
            </a:r>
            <a:r>
              <a:rPr lang="zh-TW"/>
              <a:t>動態增刪(0 1)改變為及時車速，x5從事故原因改為更新時間timestamp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bfb16e06b_2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bfb16e06b_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</a:t>
            </a:r>
            <a:r>
              <a:rPr lang="zh-TW"/>
              <a:t>顯示北上，不同顏色看不同裡乘車速(S南下)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bff80121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bff80121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 剛剛這個map是每個里程，里程依里程二，依里程看速度。在dashboard會切成六段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南港 至  石碇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0C2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►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石碇 至  坪林行控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0C2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►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坪林行控  至 頭城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0C2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►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頭城  至 宜蘭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0C2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►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宜蘭 至  羅東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0C2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►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羅東  至  蘇澳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我們會依map每段車速取平均顯示在dashboard上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把切好路段的車速傳給Team 6，給他們bot當idf</a:t>
            </a:r>
            <a:endParaRPr sz="14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bfb16e06b_3_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5bfb16e06b_3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bfb16e06b_1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bfb16e06b_1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 剛剛這個map是每個里程，里程依里程二，依里程看速度。在dashboard會切成六段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南港 至  石碇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0C2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►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石碇 至  坪林行控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0C2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►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坪林行控  至 頭城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0C2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►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頭城  至 宜蘭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0C2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►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宜蘭 至  羅東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0C22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►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羅東  至  蘇澳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我們會依map每段車速取平均顯示在dashboard上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把切好路段的車速傳給Team 6，給他們bot當idf</a:t>
            </a:r>
            <a:endParaRPr sz="14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bff80121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bff80121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 </a:t>
            </a:r>
            <a:r>
              <a:rPr lang="zh-TW">
                <a:solidFill>
                  <a:schemeClr val="dk1"/>
                </a:solidFill>
              </a:rPr>
              <a:t>曲線圖代表 峰越低車速越慢，代表是尖峰，典籍一個點可以看到當下的速度(73.07)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bfb16e06b_3_6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5bfb16e06b_3_6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bfb16e06b_3_7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5bfb16e06b_3_7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bfb16e06b_6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5bfb16e06b_6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bfb16e06b_6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bfb16e06b_6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bfb16e06b_6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5bfb16e06b_6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bfb16e06b_6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5bfb16e06b_6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bff801214_7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5bff801214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bfb16e06b_3_3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高速公路局</a:t>
            </a:r>
            <a:endParaRPr/>
          </a:p>
        </p:txBody>
      </p:sp>
      <p:sp>
        <p:nvSpPr>
          <p:cNvPr id="121" name="Google Shape;121;g5bfb16e06b_3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bfb16e06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bfb16e06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自己架了map跟dashboard 的server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IDF:左邊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ODF:右邊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把我們抓到的路段車速接到team 6的bot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bfb16e06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bfb16e06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IoT</a:t>
            </a:r>
            <a:r>
              <a:rPr lang="zh-TW"/>
              <a:t>上的project連接圖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bfb16e06b_3_4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IoT talk </a:t>
            </a:r>
            <a:r>
              <a:rPr lang="zh-TW"/>
              <a:t>新增一個device ：map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功能：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可在此加上須呈現的app 每個app 分別呈現出不同種類的資訊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每個app＝map 的odf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共五個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用到後四個</a:t>
            </a:r>
            <a:endParaRPr/>
          </a:p>
        </p:txBody>
      </p:sp>
      <p:sp>
        <p:nvSpPr>
          <p:cNvPr id="172" name="Google Shape;172;g5bfb16e06b_3_4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bfb16e06b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bfb16e06b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add app </a:t>
            </a:r>
            <a:r>
              <a:rPr lang="zh-TW"/>
              <a:t>上面欄位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fb16e06b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每個app內會有五個odf 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x4: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原先設計是更新值-&gt;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highway N/ highway S 的x4 是在做更新車速 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ex.原本車速50,下一分鐘後變60,就要更新x4,把新的值push 到iot talk.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但修改為若下面那欄是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icon的info window中的description的話，此欄位填0表示要新增icon，填1表示要刪除icon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在obstable跟weather 功能上：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假設發生事故，會在map上放警示，但因事故會被排除（解決），所以同時要把警示拿掉，因為原本map不支援動態刪除icon，只能手動，所以事故跟天氣，我們將x4值欄位放0,1.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0: 發生（新增icon）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1:已解決（刪除）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--------------------------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x5: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2" marL="1371600" rtl="0" algn="l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ts val="1100"/>
              <a:buFont typeface="Noto Sans Symbols"/>
              <a:buChar char="►"/>
            </a:pPr>
            <a:r>
              <a:rPr lang="zh-TW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原先設計是時間戳記(update time)，會紀錄每次車速更新的時間-&gt;highwayS, highwayN 的x5 紀錄更新車速的時間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2" marL="1371600" rtl="0" algn="l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ts val="1100"/>
              <a:buFont typeface="Noto Sans Symbols"/>
              <a:buChar char="►"/>
            </a:pPr>
            <a:r>
              <a:rPr lang="zh-TW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但在obstacle/weather上我們則讓它代表事件描述的discreption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2" marL="1371600" rtl="0" algn="l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ts val="1100"/>
              <a:buFont typeface="Noto Sans Symbols"/>
              <a:buChar char="►"/>
            </a:pPr>
            <a:r>
              <a:rPr lang="zh-TW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所以將x5欄位修改為string而非數字-&gt;當作是</a:t>
            </a:r>
            <a:r>
              <a:rPr lang="zh-TW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icon的info window中的description</a:t>
            </a:r>
            <a:endParaRPr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5bfb16e06b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bfb16e06b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bfb16e06b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ts val="1100"/>
              <a:buFont typeface="Noto Sans Symbols"/>
              <a:buChar char="►"/>
            </a:pPr>
            <a:r>
              <a:rPr lang="zh-TW" sz="14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動態增刪icon:</a:t>
            </a:r>
            <a:endParaRPr sz="14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ts val="1100"/>
              <a:buFont typeface="Noto Sans Symbols"/>
              <a:buChar char="►"/>
            </a:pPr>
            <a:r>
              <a:rPr lang="zh-TW" sz="14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從IoT Talk github  提供的 “map”code做修改</a:t>
            </a:r>
            <a:endParaRPr sz="14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ts val="1100"/>
              <a:buFont typeface="Noto Sans Symbols"/>
              <a:buChar char="►"/>
            </a:pPr>
            <a:r>
              <a:rPr lang="zh-TW" sz="14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原先必須手動增刪icon，修改為能夠透過IoTtalk server接收Accident_Crawler(obstacle)及Highway_Weather(weather)兩個model的input資料後，將x4欄位存 的0/1)，不用手動重新整理網頁，map會自己更新，就能動態增刪地圖上的事故及降雨icon</a:t>
            </a:r>
            <a:endParaRPr sz="14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ts val="1100"/>
              <a:buFont typeface="Noto Sans Symbols"/>
              <a:buChar char="►"/>
            </a:pPr>
            <a:r>
              <a:rPr lang="zh-TW" sz="14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原本ODF之功能為接收已存於map的DB中的更新資料（原本x4用來更新車速）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ts val="1100"/>
              <a:buFont typeface="Noto Sans Symbols"/>
              <a:buChar char="►"/>
            </a:pPr>
            <a:r>
              <a:rPr lang="zh-TW" sz="14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在ODF沒有任何改變的情況下，同時做到上述所述功能（更新車速跟增刪icon）且不影響原有功能</a:t>
            </a:r>
            <a:endParaRPr sz="14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內容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984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showMasterSp="0">
  <p:cSld name="标题幻灯片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0" y="715566"/>
            <a:ext cx="4734018" cy="3991461"/>
            <a:chOff x="0" y="954088"/>
            <a:chExt cx="4732338" cy="4446587"/>
          </a:xfrm>
        </p:grpSpPr>
        <p:sp>
          <p:nvSpPr>
            <p:cNvPr id="64" name="Google Shape;64;p15"/>
            <p:cNvSpPr/>
            <p:nvPr/>
          </p:nvSpPr>
          <p:spPr>
            <a:xfrm>
              <a:off x="0" y="2892425"/>
              <a:ext cx="2682875" cy="2508250"/>
            </a:xfrm>
            <a:custGeom>
              <a:rect b="b" l="l" r="r" t="t"/>
              <a:pathLst>
                <a:path extrusionOk="0" h="1580" w="1690">
                  <a:moveTo>
                    <a:pt x="0" y="1580"/>
                  </a:moveTo>
                  <a:lnTo>
                    <a:pt x="1690" y="1580"/>
                  </a:lnTo>
                  <a:lnTo>
                    <a:pt x="784" y="0"/>
                  </a:lnTo>
                  <a:lnTo>
                    <a:pt x="0" y="0"/>
                  </a:lnTo>
                  <a:lnTo>
                    <a:pt x="0" y="1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1328738" y="954088"/>
              <a:ext cx="3403600" cy="4429126"/>
              <a:chOff x="1327150" y="954088"/>
              <a:chExt cx="3403600" cy="4429126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1327150" y="1771651"/>
                <a:ext cx="2817813" cy="3611563"/>
              </a:xfrm>
              <a:custGeom>
                <a:rect b="b" l="l" r="r" t="t"/>
                <a:pathLst>
                  <a:path extrusionOk="0" h="3375" w="2631">
                    <a:moveTo>
                      <a:pt x="608" y="52"/>
                    </a:moveTo>
                    <a:cubicBezTo>
                      <a:pt x="601" y="56"/>
                      <a:pt x="601" y="56"/>
                      <a:pt x="601" y="56"/>
                    </a:cubicBezTo>
                    <a:cubicBezTo>
                      <a:pt x="575" y="71"/>
                      <a:pt x="554" y="91"/>
                      <a:pt x="538" y="115"/>
                    </a:cubicBezTo>
                    <a:cubicBezTo>
                      <a:pt x="0" y="1047"/>
                      <a:pt x="0" y="1047"/>
                      <a:pt x="0" y="1047"/>
                    </a:cubicBezTo>
                    <a:cubicBezTo>
                      <a:pt x="1344" y="3375"/>
                      <a:pt x="1344" y="3375"/>
                      <a:pt x="1344" y="3375"/>
                    </a:cubicBezTo>
                    <a:cubicBezTo>
                      <a:pt x="2417" y="3375"/>
                      <a:pt x="2417" y="3375"/>
                      <a:pt x="2417" y="3375"/>
                    </a:cubicBezTo>
                    <a:cubicBezTo>
                      <a:pt x="2446" y="3374"/>
                      <a:pt x="2476" y="3366"/>
                      <a:pt x="2503" y="3350"/>
                    </a:cubicBezTo>
                    <a:cubicBezTo>
                      <a:pt x="2510" y="3346"/>
                      <a:pt x="2510" y="3346"/>
                      <a:pt x="2510" y="3346"/>
                    </a:cubicBezTo>
                    <a:cubicBezTo>
                      <a:pt x="2600" y="3294"/>
                      <a:pt x="2631" y="3179"/>
                      <a:pt x="2578" y="3089"/>
                    </a:cubicBezTo>
                    <a:cubicBezTo>
                      <a:pt x="865" y="121"/>
                      <a:pt x="865" y="121"/>
                      <a:pt x="865" y="121"/>
                    </a:cubicBezTo>
                    <a:cubicBezTo>
                      <a:pt x="813" y="31"/>
                      <a:pt x="698" y="0"/>
                      <a:pt x="608" y="52"/>
                    </a:cubicBezTo>
                    <a:close/>
                  </a:path>
                </a:pathLst>
              </a:custGeom>
              <a:blipFill rotWithShape="1">
                <a:blip r:embed="rId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1912937" y="954088"/>
                <a:ext cx="2817813" cy="3609975"/>
              </a:xfrm>
              <a:custGeom>
                <a:rect b="b" l="l" r="r" t="t"/>
                <a:pathLst>
                  <a:path extrusionOk="0" h="3375" w="2631">
                    <a:moveTo>
                      <a:pt x="2023" y="3323"/>
                    </a:moveTo>
                    <a:cubicBezTo>
                      <a:pt x="2030" y="3319"/>
                      <a:pt x="2030" y="3319"/>
                      <a:pt x="2030" y="3319"/>
                    </a:cubicBezTo>
                    <a:cubicBezTo>
                      <a:pt x="2056" y="3304"/>
                      <a:pt x="2077" y="3283"/>
                      <a:pt x="2092" y="3260"/>
                    </a:cubicBezTo>
                    <a:cubicBezTo>
                      <a:pt x="2631" y="2328"/>
                      <a:pt x="2631" y="2328"/>
                      <a:pt x="2631" y="2328"/>
                    </a:cubicBezTo>
                    <a:cubicBezTo>
                      <a:pt x="1286" y="0"/>
                      <a:pt x="1286" y="0"/>
                      <a:pt x="1286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185" y="1"/>
                      <a:pt x="155" y="9"/>
                      <a:pt x="128" y="25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31" y="81"/>
                      <a:pt x="0" y="196"/>
                      <a:pt x="52" y="286"/>
                    </a:cubicBezTo>
                    <a:cubicBezTo>
                      <a:pt x="1766" y="3254"/>
                      <a:pt x="1766" y="3254"/>
                      <a:pt x="1766" y="3254"/>
                    </a:cubicBezTo>
                    <a:cubicBezTo>
                      <a:pt x="1818" y="3344"/>
                      <a:pt x="1933" y="3375"/>
                      <a:pt x="2023" y="3323"/>
                    </a:cubicBezTo>
                    <a:close/>
                  </a:path>
                </a:pathLst>
              </a:custGeom>
              <a:blipFill rotWithShape="1">
                <a:blip r:embed="rId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5058054" y="2285603"/>
            <a:ext cx="3581121" cy="419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5"/>
          <p:cNvSpPr txBox="1"/>
          <p:nvPr>
            <p:ph type="ctrTitle"/>
          </p:nvPr>
        </p:nvSpPr>
        <p:spPr>
          <a:xfrm>
            <a:off x="5058054" y="1383618"/>
            <a:ext cx="3581121" cy="901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5058054" y="3608084"/>
            <a:ext cx="3581121" cy="222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3" type="body"/>
          </p:nvPr>
        </p:nvSpPr>
        <p:spPr>
          <a:xfrm>
            <a:off x="5058054" y="3830288"/>
            <a:ext cx="3581121" cy="222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showMasterSp="0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showMasterSp="0">
  <p:cSld name="节标题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7"/>
          <p:cNvGrpSpPr/>
          <p:nvPr/>
        </p:nvGrpSpPr>
        <p:grpSpPr>
          <a:xfrm>
            <a:off x="-1191" y="1580275"/>
            <a:ext cx="9145191" cy="2470231"/>
            <a:chOff x="-1588" y="2107034"/>
            <a:chExt cx="12193588" cy="3293641"/>
          </a:xfrm>
        </p:grpSpPr>
        <p:grpSp>
          <p:nvGrpSpPr>
            <p:cNvPr id="75" name="Google Shape;75;p17"/>
            <p:cNvGrpSpPr/>
            <p:nvPr/>
          </p:nvGrpSpPr>
          <p:grpSpPr>
            <a:xfrm>
              <a:off x="-1588" y="2107034"/>
              <a:ext cx="4772458" cy="3293641"/>
              <a:chOff x="-1588" y="954088"/>
              <a:chExt cx="6443067" cy="4446587"/>
            </a:xfrm>
          </p:grpSpPr>
          <p:sp>
            <p:nvSpPr>
              <p:cNvPr id="76" name="Google Shape;76;p17"/>
              <p:cNvSpPr/>
              <p:nvPr/>
            </p:nvSpPr>
            <p:spPr>
              <a:xfrm>
                <a:off x="-1588" y="2892425"/>
                <a:ext cx="2682875" cy="2508250"/>
              </a:xfrm>
              <a:custGeom>
                <a:rect b="b" l="l" r="r" t="t"/>
                <a:pathLst>
                  <a:path extrusionOk="0" h="1580" w="1690">
                    <a:moveTo>
                      <a:pt x="0" y="1580"/>
                    </a:moveTo>
                    <a:lnTo>
                      <a:pt x="1690" y="1580"/>
                    </a:lnTo>
                    <a:lnTo>
                      <a:pt x="784" y="0"/>
                    </a:lnTo>
                    <a:lnTo>
                      <a:pt x="0" y="0"/>
                    </a:lnTo>
                    <a:lnTo>
                      <a:pt x="0" y="15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" name="Google Shape;77;p17"/>
              <p:cNvGrpSpPr/>
              <p:nvPr/>
            </p:nvGrpSpPr>
            <p:grpSpPr>
              <a:xfrm>
                <a:off x="1327150" y="954088"/>
                <a:ext cx="3403600" cy="4429126"/>
                <a:chOff x="1327150" y="954088"/>
                <a:chExt cx="3403600" cy="4429126"/>
              </a:xfrm>
            </p:grpSpPr>
            <p:sp>
              <p:nvSpPr>
                <p:cNvPr id="78" name="Google Shape;78;p17"/>
                <p:cNvSpPr/>
                <p:nvPr/>
              </p:nvSpPr>
              <p:spPr>
                <a:xfrm>
                  <a:off x="1327150" y="1771651"/>
                  <a:ext cx="2817813" cy="3611563"/>
                </a:xfrm>
                <a:custGeom>
                  <a:rect b="b" l="l" r="r" t="t"/>
                  <a:pathLst>
                    <a:path extrusionOk="0" h="3375" w="2631">
                      <a:moveTo>
                        <a:pt x="608" y="52"/>
                      </a:moveTo>
                      <a:cubicBezTo>
                        <a:pt x="601" y="56"/>
                        <a:pt x="601" y="56"/>
                        <a:pt x="601" y="56"/>
                      </a:cubicBezTo>
                      <a:cubicBezTo>
                        <a:pt x="575" y="71"/>
                        <a:pt x="554" y="91"/>
                        <a:pt x="538" y="115"/>
                      </a:cubicBezTo>
                      <a:cubicBezTo>
                        <a:pt x="0" y="1047"/>
                        <a:pt x="0" y="1047"/>
                        <a:pt x="0" y="1047"/>
                      </a:cubicBezTo>
                      <a:cubicBezTo>
                        <a:pt x="1344" y="3375"/>
                        <a:pt x="1344" y="3375"/>
                        <a:pt x="1344" y="3375"/>
                      </a:cubicBezTo>
                      <a:cubicBezTo>
                        <a:pt x="2417" y="3375"/>
                        <a:pt x="2417" y="3375"/>
                        <a:pt x="2417" y="3375"/>
                      </a:cubicBezTo>
                      <a:cubicBezTo>
                        <a:pt x="2446" y="3374"/>
                        <a:pt x="2476" y="3366"/>
                        <a:pt x="2503" y="3350"/>
                      </a:cubicBezTo>
                      <a:cubicBezTo>
                        <a:pt x="2510" y="3346"/>
                        <a:pt x="2510" y="3346"/>
                        <a:pt x="2510" y="3346"/>
                      </a:cubicBezTo>
                      <a:cubicBezTo>
                        <a:pt x="2600" y="3294"/>
                        <a:pt x="2631" y="3179"/>
                        <a:pt x="2578" y="3089"/>
                      </a:cubicBezTo>
                      <a:cubicBezTo>
                        <a:pt x="865" y="121"/>
                        <a:pt x="865" y="121"/>
                        <a:pt x="865" y="121"/>
                      </a:cubicBezTo>
                      <a:cubicBezTo>
                        <a:pt x="813" y="31"/>
                        <a:pt x="698" y="0"/>
                        <a:pt x="608" y="52"/>
                      </a:cubicBezTo>
                      <a:close/>
                    </a:path>
                  </a:pathLst>
                </a:custGeom>
                <a:blipFill rotWithShape="1">
                  <a:blip r:embed="rId2">
                    <a:alphaModFix/>
                  </a:blip>
                  <a:stretch>
                    <a:fillRect b="0" l="0" r="0" t="0"/>
                  </a:stretch>
                </a:blip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17"/>
                <p:cNvSpPr/>
                <p:nvPr/>
              </p:nvSpPr>
              <p:spPr>
                <a:xfrm>
                  <a:off x="1912937" y="954088"/>
                  <a:ext cx="2817813" cy="3609975"/>
                </a:xfrm>
                <a:custGeom>
                  <a:rect b="b" l="l" r="r" t="t"/>
                  <a:pathLst>
                    <a:path extrusionOk="0" h="3375" w="2631">
                      <a:moveTo>
                        <a:pt x="2023" y="3323"/>
                      </a:moveTo>
                      <a:cubicBezTo>
                        <a:pt x="2030" y="3319"/>
                        <a:pt x="2030" y="3319"/>
                        <a:pt x="2030" y="3319"/>
                      </a:cubicBezTo>
                      <a:cubicBezTo>
                        <a:pt x="2056" y="3304"/>
                        <a:pt x="2077" y="3283"/>
                        <a:pt x="2092" y="3260"/>
                      </a:cubicBezTo>
                      <a:cubicBezTo>
                        <a:pt x="2631" y="2328"/>
                        <a:pt x="2631" y="2328"/>
                        <a:pt x="2631" y="2328"/>
                      </a:cubicBezTo>
                      <a:cubicBezTo>
                        <a:pt x="1286" y="0"/>
                        <a:pt x="1286" y="0"/>
                        <a:pt x="1286" y="0"/>
                      </a:cubicBezTo>
                      <a:cubicBezTo>
                        <a:pt x="214" y="0"/>
                        <a:pt x="214" y="0"/>
                        <a:pt x="214" y="0"/>
                      </a:cubicBezTo>
                      <a:cubicBezTo>
                        <a:pt x="185" y="1"/>
                        <a:pt x="155" y="9"/>
                        <a:pt x="128" y="25"/>
                      </a:cubicBezTo>
                      <a:cubicBezTo>
                        <a:pt x="121" y="28"/>
                        <a:pt x="121" y="28"/>
                        <a:pt x="121" y="28"/>
                      </a:cubicBezTo>
                      <a:cubicBezTo>
                        <a:pt x="31" y="81"/>
                        <a:pt x="0" y="196"/>
                        <a:pt x="52" y="286"/>
                      </a:cubicBezTo>
                      <a:cubicBezTo>
                        <a:pt x="1766" y="3254"/>
                        <a:pt x="1766" y="3254"/>
                        <a:pt x="1766" y="3254"/>
                      </a:cubicBezTo>
                      <a:cubicBezTo>
                        <a:pt x="1818" y="3344"/>
                        <a:pt x="1933" y="3375"/>
                        <a:pt x="2023" y="3323"/>
                      </a:cubicBezTo>
                      <a:close/>
                    </a:path>
                  </a:pathLst>
                </a:custGeom>
                <a:blipFill rotWithShape="1">
                  <a:blip r:embed="rId2">
                    <a:alphaModFix/>
                  </a:blip>
                  <a:stretch>
                    <a:fillRect b="0" l="0" r="0" t="0"/>
                  </a:stretch>
                </a:blip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0" name="Google Shape;80;p17"/>
              <p:cNvSpPr/>
              <p:nvPr/>
            </p:nvSpPr>
            <p:spPr>
              <a:xfrm rot="10800000">
                <a:off x="3758604" y="1593274"/>
                <a:ext cx="2682875" cy="2508250"/>
              </a:xfrm>
              <a:custGeom>
                <a:rect b="b" l="l" r="r" t="t"/>
                <a:pathLst>
                  <a:path extrusionOk="0" h="1580" w="1690">
                    <a:moveTo>
                      <a:pt x="0" y="1580"/>
                    </a:moveTo>
                    <a:lnTo>
                      <a:pt x="1690" y="1580"/>
                    </a:lnTo>
                    <a:lnTo>
                      <a:pt x="784" y="0"/>
                    </a:lnTo>
                    <a:lnTo>
                      <a:pt x="0" y="0"/>
                    </a:lnTo>
                    <a:lnTo>
                      <a:pt x="0" y="15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" name="Google Shape;81;p17"/>
            <p:cNvSpPr/>
            <p:nvPr/>
          </p:nvSpPr>
          <p:spPr>
            <a:xfrm>
              <a:off x="4511824" y="2580487"/>
              <a:ext cx="7680176" cy="18578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17"/>
          <p:cNvSpPr txBox="1"/>
          <p:nvPr>
            <p:ph type="title"/>
          </p:nvPr>
        </p:nvSpPr>
        <p:spPr>
          <a:xfrm>
            <a:off x="3592841" y="1900238"/>
            <a:ext cx="4064389" cy="67151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593678" y="2571750"/>
            <a:ext cx="4064389" cy="7617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页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0" type="dt"/>
          </p:nvPr>
        </p:nvSpPr>
        <p:spPr>
          <a:xfrm>
            <a:off x="4041633" y="4680347"/>
            <a:ext cx="1041402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492777" y="4680347"/>
            <a:ext cx="3105151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6448283" y="468034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末尾幻灯片" showMasterSp="0">
  <p:cSld name="末尾幻灯片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9"/>
          <p:cNvGrpSpPr/>
          <p:nvPr/>
        </p:nvGrpSpPr>
        <p:grpSpPr>
          <a:xfrm flipH="1">
            <a:off x="3204104" y="715566"/>
            <a:ext cx="4139952" cy="3889971"/>
            <a:chOff x="-1588" y="954088"/>
            <a:chExt cx="4732338" cy="4446587"/>
          </a:xfrm>
        </p:grpSpPr>
        <p:sp>
          <p:nvSpPr>
            <p:cNvPr id="91" name="Google Shape;91;p19"/>
            <p:cNvSpPr/>
            <p:nvPr/>
          </p:nvSpPr>
          <p:spPr>
            <a:xfrm>
              <a:off x="-1588" y="2892425"/>
              <a:ext cx="2682875" cy="2508250"/>
            </a:xfrm>
            <a:custGeom>
              <a:rect b="b" l="l" r="r" t="t"/>
              <a:pathLst>
                <a:path extrusionOk="0" h="1580" w="1690">
                  <a:moveTo>
                    <a:pt x="0" y="1580"/>
                  </a:moveTo>
                  <a:lnTo>
                    <a:pt x="1690" y="1580"/>
                  </a:lnTo>
                  <a:lnTo>
                    <a:pt x="784" y="0"/>
                  </a:lnTo>
                  <a:lnTo>
                    <a:pt x="0" y="0"/>
                  </a:lnTo>
                  <a:lnTo>
                    <a:pt x="0" y="1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92;p19"/>
            <p:cNvGrpSpPr/>
            <p:nvPr/>
          </p:nvGrpSpPr>
          <p:grpSpPr>
            <a:xfrm>
              <a:off x="1327150" y="954088"/>
              <a:ext cx="3403600" cy="4429126"/>
              <a:chOff x="1327150" y="954088"/>
              <a:chExt cx="3403600" cy="4429126"/>
            </a:xfrm>
          </p:grpSpPr>
          <p:sp>
            <p:nvSpPr>
              <p:cNvPr id="93" name="Google Shape;93;p19"/>
              <p:cNvSpPr/>
              <p:nvPr/>
            </p:nvSpPr>
            <p:spPr>
              <a:xfrm>
                <a:off x="1327150" y="1771651"/>
                <a:ext cx="2817813" cy="3611563"/>
              </a:xfrm>
              <a:custGeom>
                <a:rect b="b" l="l" r="r" t="t"/>
                <a:pathLst>
                  <a:path extrusionOk="0" h="3375" w="2631">
                    <a:moveTo>
                      <a:pt x="608" y="52"/>
                    </a:moveTo>
                    <a:cubicBezTo>
                      <a:pt x="601" y="56"/>
                      <a:pt x="601" y="56"/>
                      <a:pt x="601" y="56"/>
                    </a:cubicBezTo>
                    <a:cubicBezTo>
                      <a:pt x="575" y="71"/>
                      <a:pt x="554" y="91"/>
                      <a:pt x="538" y="115"/>
                    </a:cubicBezTo>
                    <a:cubicBezTo>
                      <a:pt x="0" y="1047"/>
                      <a:pt x="0" y="1047"/>
                      <a:pt x="0" y="1047"/>
                    </a:cubicBezTo>
                    <a:cubicBezTo>
                      <a:pt x="1344" y="3375"/>
                      <a:pt x="1344" y="3375"/>
                      <a:pt x="1344" y="3375"/>
                    </a:cubicBezTo>
                    <a:cubicBezTo>
                      <a:pt x="2417" y="3375"/>
                      <a:pt x="2417" y="3375"/>
                      <a:pt x="2417" y="3375"/>
                    </a:cubicBezTo>
                    <a:cubicBezTo>
                      <a:pt x="2446" y="3374"/>
                      <a:pt x="2476" y="3366"/>
                      <a:pt x="2503" y="3350"/>
                    </a:cubicBezTo>
                    <a:cubicBezTo>
                      <a:pt x="2510" y="3346"/>
                      <a:pt x="2510" y="3346"/>
                      <a:pt x="2510" y="3346"/>
                    </a:cubicBezTo>
                    <a:cubicBezTo>
                      <a:pt x="2600" y="3294"/>
                      <a:pt x="2631" y="3179"/>
                      <a:pt x="2578" y="3089"/>
                    </a:cubicBezTo>
                    <a:cubicBezTo>
                      <a:pt x="865" y="121"/>
                      <a:pt x="865" y="121"/>
                      <a:pt x="865" y="121"/>
                    </a:cubicBezTo>
                    <a:cubicBezTo>
                      <a:pt x="813" y="31"/>
                      <a:pt x="698" y="0"/>
                      <a:pt x="608" y="52"/>
                    </a:cubicBezTo>
                    <a:close/>
                  </a:path>
                </a:pathLst>
              </a:custGeom>
              <a:blipFill rotWithShape="1">
                <a:blip r:embed="rId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9"/>
              <p:cNvSpPr/>
              <p:nvPr/>
            </p:nvSpPr>
            <p:spPr>
              <a:xfrm>
                <a:off x="1912937" y="954088"/>
                <a:ext cx="2817813" cy="3609975"/>
              </a:xfrm>
              <a:custGeom>
                <a:rect b="b" l="l" r="r" t="t"/>
                <a:pathLst>
                  <a:path extrusionOk="0" h="3375" w="2631">
                    <a:moveTo>
                      <a:pt x="2023" y="3323"/>
                    </a:moveTo>
                    <a:cubicBezTo>
                      <a:pt x="2030" y="3319"/>
                      <a:pt x="2030" y="3319"/>
                      <a:pt x="2030" y="3319"/>
                    </a:cubicBezTo>
                    <a:cubicBezTo>
                      <a:pt x="2056" y="3304"/>
                      <a:pt x="2077" y="3283"/>
                      <a:pt x="2092" y="3260"/>
                    </a:cubicBezTo>
                    <a:cubicBezTo>
                      <a:pt x="2631" y="2328"/>
                      <a:pt x="2631" y="2328"/>
                      <a:pt x="2631" y="2328"/>
                    </a:cubicBezTo>
                    <a:cubicBezTo>
                      <a:pt x="1286" y="0"/>
                      <a:pt x="1286" y="0"/>
                      <a:pt x="1286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185" y="1"/>
                      <a:pt x="155" y="9"/>
                      <a:pt x="128" y="25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31" y="81"/>
                      <a:pt x="0" y="196"/>
                      <a:pt x="52" y="286"/>
                    </a:cubicBezTo>
                    <a:cubicBezTo>
                      <a:pt x="1766" y="3254"/>
                      <a:pt x="1766" y="3254"/>
                      <a:pt x="1766" y="3254"/>
                    </a:cubicBezTo>
                    <a:cubicBezTo>
                      <a:pt x="1818" y="3344"/>
                      <a:pt x="1933" y="3375"/>
                      <a:pt x="2023" y="3323"/>
                    </a:cubicBezTo>
                    <a:close/>
                  </a:path>
                </a:pathLst>
              </a:custGeom>
              <a:blipFill rotWithShape="1">
                <a:blip r:embed="rId2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Google Shape;95;p19"/>
          <p:cNvSpPr/>
          <p:nvPr/>
        </p:nvSpPr>
        <p:spPr>
          <a:xfrm>
            <a:off x="6949643" y="2411265"/>
            <a:ext cx="2193658" cy="219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 txBox="1"/>
          <p:nvPr>
            <p:ph type="ctrTitle"/>
          </p:nvPr>
        </p:nvSpPr>
        <p:spPr>
          <a:xfrm>
            <a:off x="502442" y="1765697"/>
            <a:ext cx="4069557" cy="121613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502442" y="3495374"/>
            <a:ext cx="4069557" cy="2331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2" type="body"/>
          </p:nvPr>
        </p:nvSpPr>
        <p:spPr>
          <a:xfrm>
            <a:off x="502443" y="3273171"/>
            <a:ext cx="4069557" cy="222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>
  <p:cSld name="标题和内容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idx="10" type="dt"/>
          </p:nvPr>
        </p:nvSpPr>
        <p:spPr>
          <a:xfrm>
            <a:off x="4044777" y="4705175"/>
            <a:ext cx="1041402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1" type="ftr"/>
          </p:nvPr>
        </p:nvSpPr>
        <p:spPr>
          <a:xfrm>
            <a:off x="495921" y="4705175"/>
            <a:ext cx="3105151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6451427" y="4705175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502444" y="847724"/>
            <a:ext cx="8137922" cy="37552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02443" y="842963"/>
            <a:ext cx="8137922" cy="37647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051299" y="4680347"/>
            <a:ext cx="1041402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502443" y="4680347"/>
            <a:ext cx="3105151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49" y="468034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Relationship Id="rId6" Type="http://schemas.openxmlformats.org/officeDocument/2006/relationships/image" Target="../media/image9.png"/><Relationship Id="rId7" Type="http://schemas.openxmlformats.org/officeDocument/2006/relationships/image" Target="../media/image27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9.png"/><Relationship Id="rId7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5562900" y="3647923"/>
            <a:ext cx="3581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第三組</a:t>
            </a:r>
            <a:endParaRPr b="1"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" name="Google Shape;110;p21"/>
          <p:cNvSpPr txBox="1"/>
          <p:nvPr>
            <p:ph type="ctrTitle"/>
          </p:nvPr>
        </p:nvSpPr>
        <p:spPr>
          <a:xfrm>
            <a:off x="4555325" y="1383625"/>
            <a:ext cx="40839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zh-TW" sz="36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國道車速</a:t>
            </a:r>
            <a:r>
              <a:rPr lang="zh-TW" sz="36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、事故、天氣</a:t>
            </a:r>
            <a:r>
              <a:rPr lang="zh-TW" sz="36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偵測</a:t>
            </a:r>
            <a:r>
              <a:rPr lang="zh-TW" sz="36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整合</a:t>
            </a:r>
            <a:endParaRPr sz="36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4255975" y="4067025"/>
            <a:ext cx="5494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童柏勛、魏嘉豪、李元毓、林亮穎、吳懿庭、楊蕎寧、古舒云</a:t>
            </a:r>
            <a:endParaRPr b="1"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187025" y="3949425"/>
            <a:ext cx="22845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FF"/>
                </a:solidFill>
              </a:rPr>
              <a:t>IoTtalk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4571988" y="2805038"/>
            <a:ext cx="4064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sz="3600"/>
              <a:t>Accident_Crawler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3600"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050" y="2051450"/>
            <a:ext cx="1169201" cy="116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-153975" y="-212267"/>
            <a:ext cx="9297974" cy="625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3600"/>
              <a:t>Accident_Crawler</a:t>
            </a:r>
            <a:endParaRPr sz="1100"/>
          </a:p>
        </p:txBody>
      </p:sp>
      <p:sp>
        <p:nvSpPr>
          <p:cNvPr id="232" name="Google Shape;232;p31"/>
          <p:cNvSpPr txBox="1"/>
          <p:nvPr>
            <p:ph idx="12" type="sldNum"/>
          </p:nvPr>
        </p:nvSpPr>
        <p:spPr>
          <a:xfrm>
            <a:off x="6448283" y="468034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sp>
        <p:nvSpPr>
          <p:cNvPr id="233" name="Google Shape;233;p31"/>
          <p:cNvSpPr/>
          <p:nvPr/>
        </p:nvSpPr>
        <p:spPr>
          <a:xfrm>
            <a:off x="1351100" y="3164267"/>
            <a:ext cx="2976497" cy="923676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5520212" y="3759465"/>
            <a:ext cx="29766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IOT Server</a:t>
            </a:r>
            <a:endParaRPr b="1"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895104" y="3720617"/>
            <a:ext cx="2961671" cy="367343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警廣即時路況</a:t>
            </a:r>
            <a:endParaRPr b="1" sz="24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6" name="Google Shape;236;p31"/>
          <p:cNvSpPr/>
          <p:nvPr/>
        </p:nvSpPr>
        <p:spPr>
          <a:xfrm rot="5400000">
            <a:off x="4498148" y="745625"/>
            <a:ext cx="518100" cy="3248100"/>
          </a:xfrm>
          <a:prstGeom prst="leftBracket">
            <a:avLst>
              <a:gd fmla="val 429983" name="adj"/>
            </a:avLst>
          </a:prstGeom>
          <a:noFill/>
          <a:ln cap="flat" cmpd="sng" w="1905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626" y="1517375"/>
            <a:ext cx="1993350" cy="19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673" y="1517375"/>
            <a:ext cx="2473549" cy="1993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6448283" y="468034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502443" y="1"/>
            <a:ext cx="8137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3600"/>
              <a:t>Accident_Crawler</a:t>
            </a:r>
            <a:endParaRPr sz="1100"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50" y="851975"/>
            <a:ext cx="7748816" cy="42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-153975" y="-212267"/>
            <a:ext cx="9297974" cy="625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6448283" y="4680347"/>
            <a:ext cx="21825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grpSp>
        <p:nvGrpSpPr>
          <p:cNvPr id="252" name="Google Shape;252;p33"/>
          <p:cNvGrpSpPr/>
          <p:nvPr/>
        </p:nvGrpSpPr>
        <p:grpSpPr>
          <a:xfrm>
            <a:off x="4284927" y="1728870"/>
            <a:ext cx="548195" cy="594750"/>
            <a:chOff x="1371000" y="1758363"/>
            <a:chExt cx="732000" cy="732000"/>
          </a:xfrm>
        </p:grpSpPr>
        <p:sp>
          <p:nvSpPr>
            <p:cNvPr id="253" name="Google Shape;253;p33"/>
            <p:cNvSpPr/>
            <p:nvPr/>
          </p:nvSpPr>
          <p:spPr>
            <a:xfrm>
              <a:off x="1371000" y="1758363"/>
              <a:ext cx="732000" cy="7320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E3E6E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1538107" y="1926993"/>
              <a:ext cx="400487" cy="399872"/>
            </a:xfrm>
            <a:custGeom>
              <a:rect b="b" l="l" r="r" t="t"/>
              <a:pathLst>
                <a:path extrusionOk="0" h="577432" w="578320">
                  <a:moveTo>
                    <a:pt x="333891" y="314976"/>
                  </a:moveTo>
                  <a:lnTo>
                    <a:pt x="398475" y="314976"/>
                  </a:lnTo>
                  <a:cubicBezTo>
                    <a:pt x="412314" y="314976"/>
                    <a:pt x="424308" y="326948"/>
                    <a:pt x="424308" y="340761"/>
                  </a:cubicBezTo>
                  <a:lnTo>
                    <a:pt x="424308" y="550726"/>
                  </a:lnTo>
                  <a:cubicBezTo>
                    <a:pt x="424308" y="565460"/>
                    <a:pt x="412314" y="577432"/>
                    <a:pt x="398475" y="577432"/>
                  </a:cubicBezTo>
                  <a:lnTo>
                    <a:pt x="333891" y="577432"/>
                  </a:lnTo>
                  <a:cubicBezTo>
                    <a:pt x="319129" y="577432"/>
                    <a:pt x="307135" y="565460"/>
                    <a:pt x="307135" y="550726"/>
                  </a:cubicBezTo>
                  <a:lnTo>
                    <a:pt x="307135" y="340761"/>
                  </a:lnTo>
                  <a:cubicBezTo>
                    <a:pt x="307135" y="326948"/>
                    <a:pt x="319129" y="314976"/>
                    <a:pt x="333891" y="314976"/>
                  </a:cubicBezTo>
                  <a:close/>
                  <a:moveTo>
                    <a:pt x="179853" y="314976"/>
                  </a:moveTo>
                  <a:lnTo>
                    <a:pt x="244456" y="314976"/>
                  </a:lnTo>
                  <a:cubicBezTo>
                    <a:pt x="259222" y="314976"/>
                    <a:pt x="270297" y="326948"/>
                    <a:pt x="270297" y="340761"/>
                  </a:cubicBezTo>
                  <a:lnTo>
                    <a:pt x="270297" y="550726"/>
                  </a:lnTo>
                  <a:cubicBezTo>
                    <a:pt x="270297" y="565460"/>
                    <a:pt x="259222" y="577432"/>
                    <a:pt x="244456" y="577432"/>
                  </a:cubicBezTo>
                  <a:lnTo>
                    <a:pt x="179853" y="577432"/>
                  </a:lnTo>
                  <a:cubicBezTo>
                    <a:pt x="165087" y="577432"/>
                    <a:pt x="154012" y="565460"/>
                    <a:pt x="154012" y="550726"/>
                  </a:cubicBezTo>
                  <a:lnTo>
                    <a:pt x="154012" y="340761"/>
                  </a:lnTo>
                  <a:cubicBezTo>
                    <a:pt x="154012" y="326948"/>
                    <a:pt x="165087" y="314976"/>
                    <a:pt x="179853" y="314976"/>
                  </a:cubicBezTo>
                  <a:close/>
                  <a:moveTo>
                    <a:pt x="486980" y="235677"/>
                  </a:moveTo>
                  <a:lnTo>
                    <a:pt x="551564" y="235677"/>
                  </a:lnTo>
                  <a:cubicBezTo>
                    <a:pt x="566326" y="235677"/>
                    <a:pt x="578320" y="247652"/>
                    <a:pt x="578320" y="262391"/>
                  </a:cubicBezTo>
                  <a:lnTo>
                    <a:pt x="578320" y="550718"/>
                  </a:lnTo>
                  <a:cubicBezTo>
                    <a:pt x="578320" y="565457"/>
                    <a:pt x="566326" y="577432"/>
                    <a:pt x="551564" y="577432"/>
                  </a:cubicBezTo>
                  <a:lnTo>
                    <a:pt x="486980" y="577432"/>
                  </a:lnTo>
                  <a:cubicBezTo>
                    <a:pt x="473141" y="577432"/>
                    <a:pt x="461147" y="565457"/>
                    <a:pt x="461147" y="550718"/>
                  </a:cubicBezTo>
                  <a:lnTo>
                    <a:pt x="461147" y="262391"/>
                  </a:lnTo>
                  <a:cubicBezTo>
                    <a:pt x="461147" y="247652"/>
                    <a:pt x="473141" y="235677"/>
                    <a:pt x="486980" y="235677"/>
                  </a:cubicBezTo>
                  <a:close/>
                  <a:moveTo>
                    <a:pt x="25833" y="235677"/>
                  </a:moveTo>
                  <a:lnTo>
                    <a:pt x="90417" y="235677"/>
                  </a:lnTo>
                  <a:cubicBezTo>
                    <a:pt x="105179" y="235677"/>
                    <a:pt x="117173" y="247652"/>
                    <a:pt x="117173" y="262391"/>
                  </a:cubicBezTo>
                  <a:lnTo>
                    <a:pt x="117173" y="550718"/>
                  </a:lnTo>
                  <a:cubicBezTo>
                    <a:pt x="117173" y="565457"/>
                    <a:pt x="105179" y="577432"/>
                    <a:pt x="90417" y="577432"/>
                  </a:cubicBezTo>
                  <a:lnTo>
                    <a:pt x="25833" y="577432"/>
                  </a:lnTo>
                  <a:cubicBezTo>
                    <a:pt x="11994" y="577432"/>
                    <a:pt x="0" y="565457"/>
                    <a:pt x="0" y="550718"/>
                  </a:cubicBezTo>
                  <a:lnTo>
                    <a:pt x="0" y="262391"/>
                  </a:lnTo>
                  <a:cubicBezTo>
                    <a:pt x="0" y="247652"/>
                    <a:pt x="11994" y="235677"/>
                    <a:pt x="25833" y="235677"/>
                  </a:cubicBezTo>
                  <a:close/>
                  <a:moveTo>
                    <a:pt x="297075" y="158450"/>
                  </a:moveTo>
                  <a:cubicBezTo>
                    <a:pt x="309956" y="161209"/>
                    <a:pt x="326516" y="165807"/>
                    <a:pt x="326516" y="181440"/>
                  </a:cubicBezTo>
                  <a:cubicBezTo>
                    <a:pt x="326516" y="197992"/>
                    <a:pt x="310876" y="204429"/>
                    <a:pt x="297075" y="205349"/>
                  </a:cubicBezTo>
                  <a:close/>
                  <a:moveTo>
                    <a:pt x="282280" y="81074"/>
                  </a:moveTo>
                  <a:lnTo>
                    <a:pt x="282280" y="124274"/>
                  </a:lnTo>
                  <a:cubicBezTo>
                    <a:pt x="264736" y="120597"/>
                    <a:pt x="255502" y="113244"/>
                    <a:pt x="255502" y="101295"/>
                  </a:cubicBezTo>
                  <a:cubicBezTo>
                    <a:pt x="255502" y="91185"/>
                    <a:pt x="265659" y="81993"/>
                    <a:pt x="282280" y="81074"/>
                  </a:cubicBezTo>
                  <a:close/>
                  <a:moveTo>
                    <a:pt x="289621" y="35910"/>
                  </a:moveTo>
                  <a:cubicBezTo>
                    <a:pt x="285010" y="35910"/>
                    <a:pt x="282244" y="40513"/>
                    <a:pt x="282244" y="44197"/>
                  </a:cubicBezTo>
                  <a:lnTo>
                    <a:pt x="282244" y="57087"/>
                  </a:lnTo>
                  <a:cubicBezTo>
                    <a:pt x="252734" y="58008"/>
                    <a:pt x="225069" y="74582"/>
                    <a:pt x="225069" y="106808"/>
                  </a:cubicBezTo>
                  <a:cubicBezTo>
                    <a:pt x="225069" y="133510"/>
                    <a:pt x="247201" y="149163"/>
                    <a:pt x="282244" y="155609"/>
                  </a:cubicBezTo>
                  <a:lnTo>
                    <a:pt x="282244" y="205330"/>
                  </a:lnTo>
                  <a:cubicBezTo>
                    <a:pt x="242590" y="203488"/>
                    <a:pt x="263800" y="170341"/>
                    <a:pt x="237057" y="170341"/>
                  </a:cubicBezTo>
                  <a:cubicBezTo>
                    <a:pt x="227835" y="170341"/>
                    <a:pt x="222302" y="175865"/>
                    <a:pt x="222302" y="185994"/>
                  </a:cubicBezTo>
                  <a:cubicBezTo>
                    <a:pt x="222302" y="204409"/>
                    <a:pt x="241668" y="228349"/>
                    <a:pt x="282244" y="229269"/>
                  </a:cubicBezTo>
                  <a:lnTo>
                    <a:pt x="282244" y="244002"/>
                  </a:lnTo>
                  <a:cubicBezTo>
                    <a:pt x="282244" y="248605"/>
                    <a:pt x="285010" y="252288"/>
                    <a:pt x="289621" y="252288"/>
                  </a:cubicBezTo>
                  <a:cubicBezTo>
                    <a:pt x="293310" y="252288"/>
                    <a:pt x="296999" y="248605"/>
                    <a:pt x="296999" y="244002"/>
                  </a:cubicBezTo>
                  <a:lnTo>
                    <a:pt x="296999" y="229269"/>
                  </a:lnTo>
                  <a:cubicBezTo>
                    <a:pt x="332041" y="227428"/>
                    <a:pt x="356018" y="210854"/>
                    <a:pt x="356018" y="179548"/>
                  </a:cubicBezTo>
                  <a:cubicBezTo>
                    <a:pt x="356018" y="142718"/>
                    <a:pt x="328353" y="133510"/>
                    <a:pt x="296999" y="126144"/>
                  </a:cubicBezTo>
                  <a:lnTo>
                    <a:pt x="296999" y="81027"/>
                  </a:lnTo>
                  <a:cubicBezTo>
                    <a:pt x="322820" y="81948"/>
                    <a:pt x="322820" y="106808"/>
                    <a:pt x="338497" y="106808"/>
                  </a:cubicBezTo>
                  <a:cubicBezTo>
                    <a:pt x="346796" y="106808"/>
                    <a:pt x="353252" y="101284"/>
                    <a:pt x="353252" y="92076"/>
                  </a:cubicBezTo>
                  <a:cubicBezTo>
                    <a:pt x="353252" y="69057"/>
                    <a:pt x="315442" y="57087"/>
                    <a:pt x="296999" y="57087"/>
                  </a:cubicBezTo>
                  <a:lnTo>
                    <a:pt x="296999" y="44197"/>
                  </a:lnTo>
                  <a:cubicBezTo>
                    <a:pt x="296999" y="40513"/>
                    <a:pt x="293310" y="35910"/>
                    <a:pt x="289621" y="35910"/>
                  </a:cubicBezTo>
                  <a:close/>
                  <a:moveTo>
                    <a:pt x="288699" y="0"/>
                  </a:moveTo>
                  <a:cubicBezTo>
                    <a:pt x="368929" y="0"/>
                    <a:pt x="433481" y="64453"/>
                    <a:pt x="433481" y="144559"/>
                  </a:cubicBezTo>
                  <a:cubicBezTo>
                    <a:pt x="433481" y="223745"/>
                    <a:pt x="368929" y="288198"/>
                    <a:pt x="288699" y="288198"/>
                  </a:cubicBezTo>
                  <a:cubicBezTo>
                    <a:pt x="209392" y="288198"/>
                    <a:pt x="144839" y="223745"/>
                    <a:pt x="144839" y="144559"/>
                  </a:cubicBezTo>
                  <a:cubicBezTo>
                    <a:pt x="144839" y="64453"/>
                    <a:pt x="209392" y="0"/>
                    <a:pt x="288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33"/>
          <p:cNvSpPr/>
          <p:nvPr/>
        </p:nvSpPr>
        <p:spPr>
          <a:xfrm>
            <a:off x="506947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r>
              <a:rPr b="1" lang="zh-TW">
                <a:solidFill>
                  <a:schemeClr val="lt1"/>
                </a:solidFill>
              </a:rPr>
              <a:t>經度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2138152" y="2770785"/>
            <a:ext cx="15777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r>
              <a:rPr b="1" lang="zh-TW">
                <a:solidFill>
                  <a:schemeClr val="lt1"/>
                </a:solidFill>
              </a:rPr>
              <a:t>緯度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3769356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r>
              <a:rPr b="1" lang="zh-TW">
                <a:solidFill>
                  <a:schemeClr val="lt1"/>
                </a:solidFill>
              </a:rPr>
              <a:t>事故編號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5439870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r>
              <a:rPr b="1" lang="zh-TW">
                <a:solidFill>
                  <a:schemeClr val="lt1"/>
                </a:solidFill>
              </a:rPr>
              <a:t>資料更新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493660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float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3"/>
          <p:cNvSpPr/>
          <p:nvPr/>
        </p:nvSpPr>
        <p:spPr>
          <a:xfrm>
            <a:off x="2124864" y="3336986"/>
            <a:ext cx="1577700" cy="3300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float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3756069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string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5404795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float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33"/>
          <p:cNvCxnSpPr/>
          <p:nvPr/>
        </p:nvCxnSpPr>
        <p:spPr>
          <a:xfrm>
            <a:off x="2106259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33"/>
          <p:cNvCxnSpPr/>
          <p:nvPr/>
        </p:nvCxnSpPr>
        <p:spPr>
          <a:xfrm>
            <a:off x="3740375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33"/>
          <p:cNvCxnSpPr/>
          <p:nvPr/>
        </p:nvCxnSpPr>
        <p:spPr>
          <a:xfrm>
            <a:off x="5374491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33"/>
          <p:cNvSpPr/>
          <p:nvPr/>
        </p:nvSpPr>
        <p:spPr>
          <a:xfrm>
            <a:off x="7071145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string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" name="Google Shape;267;p33"/>
          <p:cNvCxnSpPr/>
          <p:nvPr/>
        </p:nvCxnSpPr>
        <p:spPr>
          <a:xfrm>
            <a:off x="7040841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33"/>
          <p:cNvSpPr/>
          <p:nvPr/>
        </p:nvSpPr>
        <p:spPr>
          <a:xfrm>
            <a:off x="7084432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</a:rPr>
              <a:t>05.</a:t>
            </a:r>
            <a:r>
              <a:rPr b="1" lang="zh-TW">
                <a:solidFill>
                  <a:schemeClr val="lt1"/>
                </a:solidFill>
              </a:rPr>
              <a:t>事故詳細內容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363" y="1193312"/>
            <a:ext cx="1513900" cy="1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25" y="1157200"/>
            <a:ext cx="1586100" cy="15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9074" y="1193326"/>
            <a:ext cx="1513875" cy="15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>
            <p:ph type="title"/>
          </p:nvPr>
        </p:nvSpPr>
        <p:spPr>
          <a:xfrm>
            <a:off x="502443" y="1"/>
            <a:ext cx="8137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3600"/>
              <a:t>Accident_Crawler - IDF</a:t>
            </a:r>
            <a:endParaRPr sz="1100"/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7">
            <a:alphaModFix/>
          </a:blip>
          <a:srcRect b="0" l="1160" r="-1160" t="0"/>
          <a:stretch/>
        </p:blipFill>
        <p:spPr>
          <a:xfrm>
            <a:off x="3832613" y="1193314"/>
            <a:ext cx="1513875" cy="151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5800" y="1129499"/>
            <a:ext cx="1577700" cy="15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50" y="907926"/>
            <a:ext cx="8187831" cy="406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>
            <p:ph type="title"/>
          </p:nvPr>
        </p:nvSpPr>
        <p:spPr>
          <a:xfrm>
            <a:off x="527456" y="1"/>
            <a:ext cx="8137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3600"/>
              <a:t>Accident_C</a:t>
            </a:r>
            <a:r>
              <a:rPr lang="zh-TW" sz="3600"/>
              <a:t>rawler - IDF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4195625" y="2236051"/>
            <a:ext cx="47928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sz="3000"/>
              <a:t>Highway_Speed Crawler </a:t>
            </a:r>
            <a:endParaRPr sz="3000"/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000" y="1972375"/>
            <a:ext cx="1338150" cy="13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6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-33700" y="-572700"/>
            <a:ext cx="9211398" cy="6126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 txBox="1"/>
          <p:nvPr>
            <p:ph type="title"/>
          </p:nvPr>
        </p:nvSpPr>
        <p:spPr>
          <a:xfrm>
            <a:off x="369868" y="-12599"/>
            <a:ext cx="8137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3600"/>
              <a:t>Fetch Speed Method</a:t>
            </a:r>
            <a:endParaRPr sz="3600"/>
          </a:p>
        </p:txBody>
      </p:sp>
      <p:sp>
        <p:nvSpPr>
          <p:cNvPr id="293" name="Google Shape;293;p36"/>
          <p:cNvSpPr txBox="1"/>
          <p:nvPr>
            <p:ph idx="12" type="sldNum"/>
          </p:nvPr>
        </p:nvSpPr>
        <p:spPr>
          <a:xfrm>
            <a:off x="6997662" y="4791498"/>
            <a:ext cx="20136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sp>
        <p:nvSpPr>
          <p:cNvPr id="294" name="Google Shape;294;p36"/>
          <p:cNvSpPr/>
          <p:nvPr/>
        </p:nvSpPr>
        <p:spPr>
          <a:xfrm>
            <a:off x="761529" y="2047877"/>
            <a:ext cx="6516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6"/>
          <p:cNvSpPr/>
          <p:nvPr/>
        </p:nvSpPr>
        <p:spPr>
          <a:xfrm>
            <a:off x="714269" y="2082741"/>
            <a:ext cx="6480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6" name="Google Shape;296;p36"/>
          <p:cNvSpPr/>
          <p:nvPr/>
        </p:nvSpPr>
        <p:spPr>
          <a:xfrm>
            <a:off x="758976" y="2499345"/>
            <a:ext cx="651600" cy="3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6416794" y="2188685"/>
            <a:ext cx="8730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-33688" y="3290780"/>
            <a:ext cx="167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7500" spcFirstLastPara="1" rIns="675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3434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高公局</a:t>
            </a:r>
            <a:endParaRPr b="1" sz="180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976734" y="2784504"/>
            <a:ext cx="221205" cy="301240"/>
          </a:xfrm>
          <a:custGeom>
            <a:rect b="b" l="l" r="r" t="t"/>
            <a:pathLst>
              <a:path extrusionOk="0" h="6532" w="4522">
                <a:moveTo>
                  <a:pt x="1069" y="5679"/>
                </a:moveTo>
                <a:lnTo>
                  <a:pt x="1120" y="5475"/>
                </a:lnTo>
                <a:lnTo>
                  <a:pt x="958" y="5339"/>
                </a:lnTo>
                <a:cubicBezTo>
                  <a:pt x="928" y="5313"/>
                  <a:pt x="944" y="5264"/>
                  <a:pt x="984" y="5261"/>
                </a:cubicBezTo>
                <a:lnTo>
                  <a:pt x="1194" y="5247"/>
                </a:lnTo>
                <a:lnTo>
                  <a:pt x="1274" y="5052"/>
                </a:lnTo>
                <a:cubicBezTo>
                  <a:pt x="1289" y="5015"/>
                  <a:pt x="1341" y="5015"/>
                  <a:pt x="1356" y="5052"/>
                </a:cubicBezTo>
                <a:lnTo>
                  <a:pt x="1436" y="5247"/>
                </a:lnTo>
                <a:lnTo>
                  <a:pt x="1646" y="5261"/>
                </a:lnTo>
                <a:cubicBezTo>
                  <a:pt x="1686" y="5264"/>
                  <a:pt x="1702" y="5313"/>
                  <a:pt x="1672" y="5339"/>
                </a:cubicBezTo>
                <a:lnTo>
                  <a:pt x="1509" y="5473"/>
                </a:lnTo>
                <a:lnTo>
                  <a:pt x="1560" y="5677"/>
                </a:lnTo>
                <a:cubicBezTo>
                  <a:pt x="1569" y="5716"/>
                  <a:pt x="1528" y="5747"/>
                  <a:pt x="1493" y="5725"/>
                </a:cubicBezTo>
                <a:lnTo>
                  <a:pt x="1314" y="5615"/>
                </a:lnTo>
                <a:lnTo>
                  <a:pt x="1136" y="5725"/>
                </a:lnTo>
                <a:cubicBezTo>
                  <a:pt x="1101" y="5748"/>
                  <a:pt x="1058" y="5717"/>
                  <a:pt x="1069" y="5679"/>
                </a:cubicBezTo>
                <a:close/>
                <a:moveTo>
                  <a:pt x="2592" y="5260"/>
                </a:moveTo>
                <a:lnTo>
                  <a:pt x="2381" y="5245"/>
                </a:lnTo>
                <a:lnTo>
                  <a:pt x="2301" y="5051"/>
                </a:lnTo>
                <a:cubicBezTo>
                  <a:pt x="2286" y="5013"/>
                  <a:pt x="2234" y="5013"/>
                  <a:pt x="2220" y="5051"/>
                </a:cubicBezTo>
                <a:lnTo>
                  <a:pt x="2140" y="5245"/>
                </a:lnTo>
                <a:lnTo>
                  <a:pt x="1929" y="5260"/>
                </a:lnTo>
                <a:cubicBezTo>
                  <a:pt x="1889" y="5263"/>
                  <a:pt x="1873" y="5312"/>
                  <a:pt x="1904" y="5337"/>
                </a:cubicBezTo>
                <a:lnTo>
                  <a:pt x="2065" y="5473"/>
                </a:lnTo>
                <a:lnTo>
                  <a:pt x="2014" y="5677"/>
                </a:lnTo>
                <a:cubicBezTo>
                  <a:pt x="2005" y="5716"/>
                  <a:pt x="2046" y="5747"/>
                  <a:pt x="2081" y="5725"/>
                </a:cubicBezTo>
                <a:lnTo>
                  <a:pt x="2260" y="5615"/>
                </a:lnTo>
                <a:lnTo>
                  <a:pt x="2438" y="5725"/>
                </a:lnTo>
                <a:cubicBezTo>
                  <a:pt x="2472" y="5747"/>
                  <a:pt x="2514" y="5716"/>
                  <a:pt x="2505" y="5677"/>
                </a:cubicBezTo>
                <a:lnTo>
                  <a:pt x="2454" y="5473"/>
                </a:lnTo>
                <a:lnTo>
                  <a:pt x="2616" y="5337"/>
                </a:lnTo>
                <a:cubicBezTo>
                  <a:pt x="2648" y="5312"/>
                  <a:pt x="2632" y="5263"/>
                  <a:pt x="2592" y="5260"/>
                </a:cubicBezTo>
                <a:close/>
                <a:moveTo>
                  <a:pt x="3538" y="5260"/>
                </a:moveTo>
                <a:lnTo>
                  <a:pt x="3328" y="5245"/>
                </a:lnTo>
                <a:lnTo>
                  <a:pt x="3248" y="5051"/>
                </a:lnTo>
                <a:cubicBezTo>
                  <a:pt x="3233" y="5013"/>
                  <a:pt x="3181" y="5013"/>
                  <a:pt x="3166" y="5051"/>
                </a:cubicBezTo>
                <a:lnTo>
                  <a:pt x="3086" y="5245"/>
                </a:lnTo>
                <a:lnTo>
                  <a:pt x="2876" y="5260"/>
                </a:lnTo>
                <a:cubicBezTo>
                  <a:pt x="2836" y="5263"/>
                  <a:pt x="2820" y="5312"/>
                  <a:pt x="2850" y="5337"/>
                </a:cubicBezTo>
                <a:lnTo>
                  <a:pt x="3012" y="5473"/>
                </a:lnTo>
                <a:lnTo>
                  <a:pt x="2961" y="5677"/>
                </a:lnTo>
                <a:cubicBezTo>
                  <a:pt x="2952" y="5716"/>
                  <a:pt x="2993" y="5747"/>
                  <a:pt x="3028" y="5725"/>
                </a:cubicBezTo>
                <a:lnTo>
                  <a:pt x="3206" y="5615"/>
                </a:lnTo>
                <a:lnTo>
                  <a:pt x="3385" y="5725"/>
                </a:lnTo>
                <a:cubicBezTo>
                  <a:pt x="3418" y="5747"/>
                  <a:pt x="3461" y="5716"/>
                  <a:pt x="3452" y="5677"/>
                </a:cubicBezTo>
                <a:lnTo>
                  <a:pt x="3401" y="5473"/>
                </a:lnTo>
                <a:lnTo>
                  <a:pt x="3562" y="5337"/>
                </a:lnTo>
                <a:cubicBezTo>
                  <a:pt x="3594" y="5312"/>
                  <a:pt x="3578" y="5263"/>
                  <a:pt x="3538" y="5260"/>
                </a:cubicBezTo>
                <a:close/>
                <a:moveTo>
                  <a:pt x="1746" y="5836"/>
                </a:moveTo>
                <a:lnTo>
                  <a:pt x="1666" y="6031"/>
                </a:lnTo>
                <a:lnTo>
                  <a:pt x="1456" y="6045"/>
                </a:lnTo>
                <a:cubicBezTo>
                  <a:pt x="1416" y="6048"/>
                  <a:pt x="1400" y="6097"/>
                  <a:pt x="1430" y="6123"/>
                </a:cubicBezTo>
                <a:lnTo>
                  <a:pt x="1592" y="6259"/>
                </a:lnTo>
                <a:lnTo>
                  <a:pt x="1541" y="6463"/>
                </a:lnTo>
                <a:cubicBezTo>
                  <a:pt x="1532" y="6501"/>
                  <a:pt x="1573" y="6532"/>
                  <a:pt x="1608" y="6511"/>
                </a:cubicBezTo>
                <a:lnTo>
                  <a:pt x="1786" y="6400"/>
                </a:lnTo>
                <a:lnTo>
                  <a:pt x="1965" y="6511"/>
                </a:lnTo>
                <a:cubicBezTo>
                  <a:pt x="1998" y="6532"/>
                  <a:pt x="2041" y="6501"/>
                  <a:pt x="2032" y="6463"/>
                </a:cubicBezTo>
                <a:lnTo>
                  <a:pt x="1981" y="6259"/>
                </a:lnTo>
                <a:lnTo>
                  <a:pt x="2142" y="6123"/>
                </a:lnTo>
                <a:cubicBezTo>
                  <a:pt x="2173" y="6097"/>
                  <a:pt x="2157" y="6048"/>
                  <a:pt x="2117" y="6045"/>
                </a:cubicBezTo>
                <a:lnTo>
                  <a:pt x="1906" y="6031"/>
                </a:lnTo>
                <a:lnTo>
                  <a:pt x="1826" y="5836"/>
                </a:lnTo>
                <a:cubicBezTo>
                  <a:pt x="1813" y="5799"/>
                  <a:pt x="1761" y="5799"/>
                  <a:pt x="1746" y="5836"/>
                </a:cubicBezTo>
                <a:close/>
                <a:moveTo>
                  <a:pt x="2694" y="5836"/>
                </a:moveTo>
                <a:lnTo>
                  <a:pt x="2614" y="6031"/>
                </a:lnTo>
                <a:lnTo>
                  <a:pt x="2404" y="6045"/>
                </a:lnTo>
                <a:cubicBezTo>
                  <a:pt x="2364" y="6048"/>
                  <a:pt x="2348" y="6097"/>
                  <a:pt x="2378" y="6123"/>
                </a:cubicBezTo>
                <a:lnTo>
                  <a:pt x="2540" y="6259"/>
                </a:lnTo>
                <a:lnTo>
                  <a:pt x="2489" y="6463"/>
                </a:lnTo>
                <a:cubicBezTo>
                  <a:pt x="2480" y="6501"/>
                  <a:pt x="2521" y="6532"/>
                  <a:pt x="2556" y="6511"/>
                </a:cubicBezTo>
                <a:lnTo>
                  <a:pt x="2734" y="6400"/>
                </a:lnTo>
                <a:lnTo>
                  <a:pt x="2913" y="6511"/>
                </a:lnTo>
                <a:cubicBezTo>
                  <a:pt x="2946" y="6532"/>
                  <a:pt x="2989" y="6501"/>
                  <a:pt x="2980" y="6463"/>
                </a:cubicBezTo>
                <a:lnTo>
                  <a:pt x="2929" y="6259"/>
                </a:lnTo>
                <a:lnTo>
                  <a:pt x="3090" y="6123"/>
                </a:lnTo>
                <a:cubicBezTo>
                  <a:pt x="3121" y="6097"/>
                  <a:pt x="3105" y="6048"/>
                  <a:pt x="3065" y="6045"/>
                </a:cubicBezTo>
                <a:lnTo>
                  <a:pt x="2854" y="6031"/>
                </a:lnTo>
                <a:lnTo>
                  <a:pt x="2774" y="5836"/>
                </a:lnTo>
                <a:cubicBezTo>
                  <a:pt x="2761" y="5799"/>
                  <a:pt x="2709" y="5799"/>
                  <a:pt x="2694" y="5836"/>
                </a:cubicBezTo>
                <a:close/>
                <a:moveTo>
                  <a:pt x="4368" y="3957"/>
                </a:moveTo>
                <a:cubicBezTo>
                  <a:pt x="4386" y="3935"/>
                  <a:pt x="4370" y="3900"/>
                  <a:pt x="4341" y="3900"/>
                </a:cubicBezTo>
                <a:lnTo>
                  <a:pt x="3573" y="3900"/>
                </a:lnTo>
                <a:lnTo>
                  <a:pt x="3573" y="4572"/>
                </a:lnTo>
                <a:lnTo>
                  <a:pt x="4341" y="4572"/>
                </a:lnTo>
                <a:cubicBezTo>
                  <a:pt x="4370" y="4572"/>
                  <a:pt x="4386" y="4537"/>
                  <a:pt x="4368" y="4515"/>
                </a:cubicBezTo>
                <a:lnTo>
                  <a:pt x="4153" y="4253"/>
                </a:lnTo>
                <a:cubicBezTo>
                  <a:pt x="4146" y="4245"/>
                  <a:pt x="4146" y="4233"/>
                  <a:pt x="4153" y="4224"/>
                </a:cubicBezTo>
                <a:lnTo>
                  <a:pt x="4368" y="3957"/>
                </a:lnTo>
                <a:close/>
                <a:moveTo>
                  <a:pt x="154" y="4515"/>
                </a:moveTo>
                <a:cubicBezTo>
                  <a:pt x="136" y="4537"/>
                  <a:pt x="152" y="4572"/>
                  <a:pt x="181" y="4572"/>
                </a:cubicBezTo>
                <a:lnTo>
                  <a:pt x="949" y="4572"/>
                </a:lnTo>
                <a:lnTo>
                  <a:pt x="949" y="3900"/>
                </a:lnTo>
                <a:lnTo>
                  <a:pt x="181" y="3900"/>
                </a:lnTo>
                <a:cubicBezTo>
                  <a:pt x="152" y="3900"/>
                  <a:pt x="136" y="3935"/>
                  <a:pt x="154" y="3957"/>
                </a:cubicBezTo>
                <a:lnTo>
                  <a:pt x="369" y="4219"/>
                </a:lnTo>
                <a:cubicBezTo>
                  <a:pt x="376" y="4227"/>
                  <a:pt x="376" y="4239"/>
                  <a:pt x="369" y="4248"/>
                </a:cubicBezTo>
                <a:lnTo>
                  <a:pt x="154" y="4515"/>
                </a:lnTo>
                <a:close/>
                <a:moveTo>
                  <a:pt x="0" y="1135"/>
                </a:moveTo>
                <a:lnTo>
                  <a:pt x="0" y="431"/>
                </a:lnTo>
                <a:lnTo>
                  <a:pt x="918" y="431"/>
                </a:lnTo>
                <a:lnTo>
                  <a:pt x="918" y="0"/>
                </a:lnTo>
                <a:lnTo>
                  <a:pt x="3604" y="0"/>
                </a:lnTo>
                <a:lnTo>
                  <a:pt x="3604" y="429"/>
                </a:lnTo>
                <a:lnTo>
                  <a:pt x="4522" y="429"/>
                </a:lnTo>
                <a:lnTo>
                  <a:pt x="4522" y="1135"/>
                </a:lnTo>
                <a:cubicBezTo>
                  <a:pt x="4522" y="1641"/>
                  <a:pt x="4110" y="2053"/>
                  <a:pt x="3604" y="2053"/>
                </a:cubicBezTo>
                <a:lnTo>
                  <a:pt x="3485" y="2053"/>
                </a:lnTo>
                <a:cubicBezTo>
                  <a:pt x="3312" y="2436"/>
                  <a:pt x="2965" y="2723"/>
                  <a:pt x="2545" y="2813"/>
                </a:cubicBezTo>
                <a:lnTo>
                  <a:pt x="2545" y="3389"/>
                </a:lnTo>
                <a:lnTo>
                  <a:pt x="2874" y="3389"/>
                </a:lnTo>
                <a:cubicBezTo>
                  <a:pt x="2976" y="3389"/>
                  <a:pt x="3058" y="3472"/>
                  <a:pt x="3058" y="3573"/>
                </a:cubicBezTo>
                <a:lnTo>
                  <a:pt x="3058" y="3815"/>
                </a:lnTo>
                <a:lnTo>
                  <a:pt x="3340" y="3815"/>
                </a:lnTo>
                <a:lnTo>
                  <a:pt x="3340" y="4677"/>
                </a:lnTo>
                <a:lnTo>
                  <a:pt x="1184" y="4677"/>
                </a:lnTo>
                <a:lnTo>
                  <a:pt x="1184" y="3815"/>
                </a:lnTo>
                <a:lnTo>
                  <a:pt x="1465" y="3815"/>
                </a:lnTo>
                <a:lnTo>
                  <a:pt x="1465" y="3573"/>
                </a:lnTo>
                <a:cubicBezTo>
                  <a:pt x="1465" y="3472"/>
                  <a:pt x="1548" y="3389"/>
                  <a:pt x="1649" y="3389"/>
                </a:cubicBezTo>
                <a:lnTo>
                  <a:pt x="1978" y="3389"/>
                </a:lnTo>
                <a:lnTo>
                  <a:pt x="1978" y="2813"/>
                </a:lnTo>
                <a:cubicBezTo>
                  <a:pt x="1558" y="2723"/>
                  <a:pt x="1212" y="2436"/>
                  <a:pt x="1038" y="2053"/>
                </a:cubicBezTo>
                <a:lnTo>
                  <a:pt x="920" y="2053"/>
                </a:lnTo>
                <a:cubicBezTo>
                  <a:pt x="412" y="2053"/>
                  <a:pt x="0" y="1641"/>
                  <a:pt x="0" y="1135"/>
                </a:cubicBezTo>
                <a:close/>
                <a:moveTo>
                  <a:pt x="3601" y="1589"/>
                </a:moveTo>
                <a:lnTo>
                  <a:pt x="3604" y="1589"/>
                </a:lnTo>
                <a:cubicBezTo>
                  <a:pt x="3854" y="1589"/>
                  <a:pt x="4057" y="1385"/>
                  <a:pt x="4057" y="1136"/>
                </a:cubicBezTo>
                <a:lnTo>
                  <a:pt x="4057" y="896"/>
                </a:lnTo>
                <a:lnTo>
                  <a:pt x="3604" y="896"/>
                </a:lnTo>
                <a:lnTo>
                  <a:pt x="3604" y="1501"/>
                </a:lnTo>
                <a:cubicBezTo>
                  <a:pt x="3604" y="1531"/>
                  <a:pt x="3602" y="1560"/>
                  <a:pt x="3601" y="1589"/>
                </a:cubicBezTo>
                <a:close/>
                <a:moveTo>
                  <a:pt x="1888" y="3859"/>
                </a:moveTo>
                <a:lnTo>
                  <a:pt x="1888" y="4320"/>
                </a:lnTo>
                <a:lnTo>
                  <a:pt x="2634" y="4320"/>
                </a:lnTo>
                <a:lnTo>
                  <a:pt x="2634" y="3859"/>
                </a:lnTo>
                <a:lnTo>
                  <a:pt x="1888" y="3859"/>
                </a:lnTo>
                <a:close/>
                <a:moveTo>
                  <a:pt x="1642" y="1317"/>
                </a:moveTo>
                <a:lnTo>
                  <a:pt x="1868" y="1544"/>
                </a:lnTo>
                <a:lnTo>
                  <a:pt x="2102" y="1780"/>
                </a:lnTo>
                <a:lnTo>
                  <a:pt x="2338" y="1545"/>
                </a:lnTo>
                <a:lnTo>
                  <a:pt x="2878" y="1008"/>
                </a:lnTo>
                <a:lnTo>
                  <a:pt x="2644" y="772"/>
                </a:lnTo>
                <a:lnTo>
                  <a:pt x="2104" y="1309"/>
                </a:lnTo>
                <a:lnTo>
                  <a:pt x="1878" y="1083"/>
                </a:lnTo>
                <a:lnTo>
                  <a:pt x="1642" y="1317"/>
                </a:lnTo>
                <a:close/>
                <a:moveTo>
                  <a:pt x="465" y="1135"/>
                </a:moveTo>
                <a:cubicBezTo>
                  <a:pt x="465" y="1385"/>
                  <a:pt x="669" y="1588"/>
                  <a:pt x="918" y="1588"/>
                </a:cubicBezTo>
                <a:lnTo>
                  <a:pt x="921" y="1588"/>
                </a:lnTo>
                <a:cubicBezTo>
                  <a:pt x="920" y="1559"/>
                  <a:pt x="918" y="1529"/>
                  <a:pt x="918" y="1500"/>
                </a:cubicBezTo>
                <a:lnTo>
                  <a:pt x="918" y="895"/>
                </a:lnTo>
                <a:lnTo>
                  <a:pt x="465" y="895"/>
                </a:lnTo>
                <a:lnTo>
                  <a:pt x="465" y="11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2138271" y="3290773"/>
            <a:ext cx="167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7500" spcFirstLastPara="1" rIns="675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34343"/>
                </a:solidFill>
              </a:rPr>
              <a:t>Server</a:t>
            </a:r>
            <a:endParaRPr b="1"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5894888" y="3348225"/>
            <a:ext cx="18108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7500" spcFirstLastPara="1" rIns="675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34343"/>
                </a:solidFill>
              </a:rPr>
              <a:t>Msg Handling</a:t>
            </a:r>
            <a:endParaRPr b="1" sz="1800">
              <a:solidFill>
                <a:srgbClr val="434343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34343"/>
                </a:solidFill>
              </a:rPr>
              <a:t>(ex. match json file)</a:t>
            </a:r>
            <a:endParaRPr b="1" sz="1800">
              <a:solidFill>
                <a:srgbClr val="434343"/>
              </a:solidFill>
            </a:endParaRPr>
          </a:p>
        </p:txBody>
      </p:sp>
      <p:cxnSp>
        <p:nvCxnSpPr>
          <p:cNvPr id="302" name="Google Shape;302;p36"/>
          <p:cNvCxnSpPr/>
          <p:nvPr/>
        </p:nvCxnSpPr>
        <p:spPr>
          <a:xfrm>
            <a:off x="1431122" y="2233535"/>
            <a:ext cx="1103100" cy="359100"/>
          </a:xfrm>
          <a:prstGeom prst="straightConnector1">
            <a:avLst/>
          </a:prstGeom>
          <a:noFill/>
          <a:ln cap="rnd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36"/>
          <p:cNvCxnSpPr/>
          <p:nvPr/>
        </p:nvCxnSpPr>
        <p:spPr>
          <a:xfrm>
            <a:off x="5478052" y="2113039"/>
            <a:ext cx="680400" cy="306000"/>
          </a:xfrm>
          <a:prstGeom prst="straightConnector1">
            <a:avLst/>
          </a:prstGeom>
          <a:noFill/>
          <a:ln cap="rnd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36"/>
          <p:cNvSpPr txBox="1"/>
          <p:nvPr/>
        </p:nvSpPr>
        <p:spPr>
          <a:xfrm rot="1114923">
            <a:off x="1434568" y="2098429"/>
            <a:ext cx="1034637" cy="384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434343"/>
                </a:solidFill>
              </a:rPr>
              <a:t>Crawler Data</a:t>
            </a:r>
            <a:endParaRPr b="1"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 rot="-1534687">
            <a:off x="3325467" y="2037323"/>
            <a:ext cx="965856" cy="386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zh-TW" sz="1100">
                <a:solidFill>
                  <a:srgbClr val="434343"/>
                </a:solidFill>
              </a:rPr>
              <a:t>Recieve Speed Msg</a:t>
            </a:r>
            <a:endParaRPr b="1" sz="1100">
              <a:solidFill>
                <a:srgbClr val="434343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434343"/>
              </a:solidFill>
            </a:endParaRPr>
          </a:p>
        </p:txBody>
      </p:sp>
      <p:cxnSp>
        <p:nvCxnSpPr>
          <p:cNvPr id="306" name="Google Shape;306;p36"/>
          <p:cNvCxnSpPr/>
          <p:nvPr/>
        </p:nvCxnSpPr>
        <p:spPr>
          <a:xfrm>
            <a:off x="1954378" y="3149674"/>
            <a:ext cx="0" cy="1432800"/>
          </a:xfrm>
          <a:prstGeom prst="straightConnector1">
            <a:avLst/>
          </a:prstGeom>
          <a:noFill/>
          <a:ln cap="rnd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p36"/>
          <p:cNvCxnSpPr/>
          <p:nvPr/>
        </p:nvCxnSpPr>
        <p:spPr>
          <a:xfrm>
            <a:off x="3998151" y="3149674"/>
            <a:ext cx="0" cy="1432800"/>
          </a:xfrm>
          <a:prstGeom prst="straightConnector1">
            <a:avLst/>
          </a:prstGeom>
          <a:noFill/>
          <a:ln cap="rnd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36"/>
          <p:cNvCxnSpPr/>
          <p:nvPr/>
        </p:nvCxnSpPr>
        <p:spPr>
          <a:xfrm>
            <a:off x="5818266" y="3138374"/>
            <a:ext cx="0" cy="1432800"/>
          </a:xfrm>
          <a:prstGeom prst="straightConnector1">
            <a:avLst/>
          </a:prstGeom>
          <a:noFill/>
          <a:ln cap="rnd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36"/>
          <p:cNvSpPr txBox="1"/>
          <p:nvPr/>
        </p:nvSpPr>
        <p:spPr>
          <a:xfrm>
            <a:off x="4140859" y="3290778"/>
            <a:ext cx="167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7500" spcFirstLastPara="1" rIns="675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34343"/>
                </a:solidFill>
              </a:rPr>
              <a:t>Client</a:t>
            </a:r>
            <a:endParaRPr b="1"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6"/>
          <p:cNvSpPr/>
          <p:nvPr/>
        </p:nvSpPr>
        <p:spPr>
          <a:xfrm>
            <a:off x="6407764" y="2671518"/>
            <a:ext cx="891300" cy="3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63" y="1748882"/>
            <a:ext cx="1419344" cy="132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7416" y="2017876"/>
            <a:ext cx="1054371" cy="99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8374" y="1533700"/>
            <a:ext cx="978461" cy="92384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/>
        </p:nvSpPr>
        <p:spPr>
          <a:xfrm rot="-1524846">
            <a:off x="3499632" y="2494000"/>
            <a:ext cx="1035285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434343"/>
                </a:solidFill>
              </a:rPr>
              <a:t>Send Request Msg</a:t>
            </a:r>
            <a:endParaRPr b="1" sz="11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36"/>
          <p:cNvCxnSpPr/>
          <p:nvPr/>
        </p:nvCxnSpPr>
        <p:spPr>
          <a:xfrm flipH="1" rot="10800000">
            <a:off x="3490157" y="2183489"/>
            <a:ext cx="849000" cy="388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6"/>
          <p:cNvCxnSpPr/>
          <p:nvPr/>
        </p:nvCxnSpPr>
        <p:spPr>
          <a:xfrm flipH="1">
            <a:off x="3515928" y="2247620"/>
            <a:ext cx="865800" cy="385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7" name="Google Shape;31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2702" y="1900106"/>
            <a:ext cx="1054371" cy="99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36"/>
          <p:cNvCxnSpPr/>
          <p:nvPr/>
        </p:nvCxnSpPr>
        <p:spPr>
          <a:xfrm>
            <a:off x="7705691" y="3149674"/>
            <a:ext cx="0" cy="1432800"/>
          </a:xfrm>
          <a:prstGeom prst="straightConnector1">
            <a:avLst/>
          </a:prstGeom>
          <a:noFill/>
          <a:ln cap="rnd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9" name="Google Shape;31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2937" y="1329875"/>
            <a:ext cx="1054374" cy="1054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7653988" y="3238150"/>
            <a:ext cx="15237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34343"/>
                </a:solidFill>
              </a:rPr>
              <a:t>IoT talk server</a:t>
            </a:r>
            <a:endParaRPr sz="1800">
              <a:solidFill>
                <a:srgbClr val="434343"/>
              </a:solidFill>
            </a:endParaRPr>
          </a:p>
        </p:txBody>
      </p:sp>
      <p:cxnSp>
        <p:nvCxnSpPr>
          <p:cNvPr id="321" name="Google Shape;321;p36"/>
          <p:cNvCxnSpPr/>
          <p:nvPr/>
        </p:nvCxnSpPr>
        <p:spPr>
          <a:xfrm flipH="1" rot="10800000">
            <a:off x="7060513" y="2013250"/>
            <a:ext cx="646200" cy="516900"/>
          </a:xfrm>
          <a:prstGeom prst="straightConnector1">
            <a:avLst/>
          </a:prstGeom>
          <a:noFill/>
          <a:ln cap="rnd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-33700" y="-572700"/>
            <a:ext cx="9211398" cy="612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>
            <p:ph type="title"/>
          </p:nvPr>
        </p:nvSpPr>
        <p:spPr>
          <a:xfrm>
            <a:off x="502443" y="1"/>
            <a:ext cx="8137800" cy="77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2400"/>
              <a:t>I</a:t>
            </a:r>
            <a:r>
              <a:rPr lang="zh-TW" sz="2400"/>
              <a:t>DF: Highway_speed</a:t>
            </a:r>
            <a:endParaRPr/>
          </a:p>
        </p:txBody>
      </p:sp>
      <p:grpSp>
        <p:nvGrpSpPr>
          <p:cNvPr id="328" name="Google Shape;328;p37"/>
          <p:cNvGrpSpPr/>
          <p:nvPr/>
        </p:nvGrpSpPr>
        <p:grpSpPr>
          <a:xfrm>
            <a:off x="4284927" y="1728870"/>
            <a:ext cx="548195" cy="594750"/>
            <a:chOff x="1371000" y="1758363"/>
            <a:chExt cx="732000" cy="732000"/>
          </a:xfrm>
        </p:grpSpPr>
        <p:sp>
          <p:nvSpPr>
            <p:cNvPr id="329" name="Google Shape;329;p37"/>
            <p:cNvSpPr/>
            <p:nvPr/>
          </p:nvSpPr>
          <p:spPr>
            <a:xfrm>
              <a:off x="1371000" y="1758363"/>
              <a:ext cx="732000" cy="7320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E3E6E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1538107" y="1926993"/>
              <a:ext cx="400487" cy="399872"/>
            </a:xfrm>
            <a:custGeom>
              <a:rect b="b" l="l" r="r" t="t"/>
              <a:pathLst>
                <a:path extrusionOk="0" h="577432" w="578320">
                  <a:moveTo>
                    <a:pt x="333891" y="314976"/>
                  </a:moveTo>
                  <a:lnTo>
                    <a:pt x="398475" y="314976"/>
                  </a:lnTo>
                  <a:cubicBezTo>
                    <a:pt x="412314" y="314976"/>
                    <a:pt x="424308" y="326948"/>
                    <a:pt x="424308" y="340761"/>
                  </a:cubicBezTo>
                  <a:lnTo>
                    <a:pt x="424308" y="550726"/>
                  </a:lnTo>
                  <a:cubicBezTo>
                    <a:pt x="424308" y="565460"/>
                    <a:pt x="412314" y="577432"/>
                    <a:pt x="398475" y="577432"/>
                  </a:cubicBezTo>
                  <a:lnTo>
                    <a:pt x="333891" y="577432"/>
                  </a:lnTo>
                  <a:cubicBezTo>
                    <a:pt x="319129" y="577432"/>
                    <a:pt x="307135" y="565460"/>
                    <a:pt x="307135" y="550726"/>
                  </a:cubicBezTo>
                  <a:lnTo>
                    <a:pt x="307135" y="340761"/>
                  </a:lnTo>
                  <a:cubicBezTo>
                    <a:pt x="307135" y="326948"/>
                    <a:pt x="319129" y="314976"/>
                    <a:pt x="333891" y="314976"/>
                  </a:cubicBezTo>
                  <a:close/>
                  <a:moveTo>
                    <a:pt x="179853" y="314976"/>
                  </a:moveTo>
                  <a:lnTo>
                    <a:pt x="244456" y="314976"/>
                  </a:lnTo>
                  <a:cubicBezTo>
                    <a:pt x="259222" y="314976"/>
                    <a:pt x="270297" y="326948"/>
                    <a:pt x="270297" y="340761"/>
                  </a:cubicBezTo>
                  <a:lnTo>
                    <a:pt x="270297" y="550726"/>
                  </a:lnTo>
                  <a:cubicBezTo>
                    <a:pt x="270297" y="565460"/>
                    <a:pt x="259222" y="577432"/>
                    <a:pt x="244456" y="577432"/>
                  </a:cubicBezTo>
                  <a:lnTo>
                    <a:pt x="179853" y="577432"/>
                  </a:lnTo>
                  <a:cubicBezTo>
                    <a:pt x="165087" y="577432"/>
                    <a:pt x="154012" y="565460"/>
                    <a:pt x="154012" y="550726"/>
                  </a:cubicBezTo>
                  <a:lnTo>
                    <a:pt x="154012" y="340761"/>
                  </a:lnTo>
                  <a:cubicBezTo>
                    <a:pt x="154012" y="326948"/>
                    <a:pt x="165087" y="314976"/>
                    <a:pt x="179853" y="314976"/>
                  </a:cubicBezTo>
                  <a:close/>
                  <a:moveTo>
                    <a:pt x="486980" y="235677"/>
                  </a:moveTo>
                  <a:lnTo>
                    <a:pt x="551564" y="235677"/>
                  </a:lnTo>
                  <a:cubicBezTo>
                    <a:pt x="566326" y="235677"/>
                    <a:pt x="578320" y="247652"/>
                    <a:pt x="578320" y="262391"/>
                  </a:cubicBezTo>
                  <a:lnTo>
                    <a:pt x="578320" y="550718"/>
                  </a:lnTo>
                  <a:cubicBezTo>
                    <a:pt x="578320" y="565457"/>
                    <a:pt x="566326" y="577432"/>
                    <a:pt x="551564" y="577432"/>
                  </a:cubicBezTo>
                  <a:lnTo>
                    <a:pt x="486980" y="577432"/>
                  </a:lnTo>
                  <a:cubicBezTo>
                    <a:pt x="473141" y="577432"/>
                    <a:pt x="461147" y="565457"/>
                    <a:pt x="461147" y="550718"/>
                  </a:cubicBezTo>
                  <a:lnTo>
                    <a:pt x="461147" y="262391"/>
                  </a:lnTo>
                  <a:cubicBezTo>
                    <a:pt x="461147" y="247652"/>
                    <a:pt x="473141" y="235677"/>
                    <a:pt x="486980" y="235677"/>
                  </a:cubicBezTo>
                  <a:close/>
                  <a:moveTo>
                    <a:pt x="25833" y="235677"/>
                  </a:moveTo>
                  <a:lnTo>
                    <a:pt x="90417" y="235677"/>
                  </a:lnTo>
                  <a:cubicBezTo>
                    <a:pt x="105179" y="235677"/>
                    <a:pt x="117173" y="247652"/>
                    <a:pt x="117173" y="262391"/>
                  </a:cubicBezTo>
                  <a:lnTo>
                    <a:pt x="117173" y="550718"/>
                  </a:lnTo>
                  <a:cubicBezTo>
                    <a:pt x="117173" y="565457"/>
                    <a:pt x="105179" y="577432"/>
                    <a:pt x="90417" y="577432"/>
                  </a:cubicBezTo>
                  <a:lnTo>
                    <a:pt x="25833" y="577432"/>
                  </a:lnTo>
                  <a:cubicBezTo>
                    <a:pt x="11994" y="577432"/>
                    <a:pt x="0" y="565457"/>
                    <a:pt x="0" y="550718"/>
                  </a:cubicBezTo>
                  <a:lnTo>
                    <a:pt x="0" y="262391"/>
                  </a:lnTo>
                  <a:cubicBezTo>
                    <a:pt x="0" y="247652"/>
                    <a:pt x="11994" y="235677"/>
                    <a:pt x="25833" y="235677"/>
                  </a:cubicBezTo>
                  <a:close/>
                  <a:moveTo>
                    <a:pt x="297075" y="158450"/>
                  </a:moveTo>
                  <a:cubicBezTo>
                    <a:pt x="309956" y="161209"/>
                    <a:pt x="326516" y="165807"/>
                    <a:pt x="326516" y="181440"/>
                  </a:cubicBezTo>
                  <a:cubicBezTo>
                    <a:pt x="326516" y="197992"/>
                    <a:pt x="310876" y="204429"/>
                    <a:pt x="297075" y="205349"/>
                  </a:cubicBezTo>
                  <a:close/>
                  <a:moveTo>
                    <a:pt x="282280" y="81074"/>
                  </a:moveTo>
                  <a:lnTo>
                    <a:pt x="282280" y="124274"/>
                  </a:lnTo>
                  <a:cubicBezTo>
                    <a:pt x="264736" y="120597"/>
                    <a:pt x="255502" y="113244"/>
                    <a:pt x="255502" y="101295"/>
                  </a:cubicBezTo>
                  <a:cubicBezTo>
                    <a:pt x="255502" y="91185"/>
                    <a:pt x="265659" y="81993"/>
                    <a:pt x="282280" y="81074"/>
                  </a:cubicBezTo>
                  <a:close/>
                  <a:moveTo>
                    <a:pt x="289621" y="35910"/>
                  </a:moveTo>
                  <a:cubicBezTo>
                    <a:pt x="285010" y="35910"/>
                    <a:pt x="282244" y="40513"/>
                    <a:pt x="282244" y="44197"/>
                  </a:cubicBezTo>
                  <a:lnTo>
                    <a:pt x="282244" y="57087"/>
                  </a:lnTo>
                  <a:cubicBezTo>
                    <a:pt x="252734" y="58008"/>
                    <a:pt x="225069" y="74582"/>
                    <a:pt x="225069" y="106808"/>
                  </a:cubicBezTo>
                  <a:cubicBezTo>
                    <a:pt x="225069" y="133510"/>
                    <a:pt x="247201" y="149163"/>
                    <a:pt x="282244" y="155609"/>
                  </a:cubicBezTo>
                  <a:lnTo>
                    <a:pt x="282244" y="205330"/>
                  </a:lnTo>
                  <a:cubicBezTo>
                    <a:pt x="242590" y="203488"/>
                    <a:pt x="263800" y="170341"/>
                    <a:pt x="237057" y="170341"/>
                  </a:cubicBezTo>
                  <a:cubicBezTo>
                    <a:pt x="227835" y="170341"/>
                    <a:pt x="222302" y="175865"/>
                    <a:pt x="222302" y="185994"/>
                  </a:cubicBezTo>
                  <a:cubicBezTo>
                    <a:pt x="222302" y="204409"/>
                    <a:pt x="241668" y="228349"/>
                    <a:pt x="282244" y="229269"/>
                  </a:cubicBezTo>
                  <a:lnTo>
                    <a:pt x="282244" y="244002"/>
                  </a:lnTo>
                  <a:cubicBezTo>
                    <a:pt x="282244" y="248605"/>
                    <a:pt x="285010" y="252288"/>
                    <a:pt x="289621" y="252288"/>
                  </a:cubicBezTo>
                  <a:cubicBezTo>
                    <a:pt x="293310" y="252288"/>
                    <a:pt x="296999" y="248605"/>
                    <a:pt x="296999" y="244002"/>
                  </a:cubicBezTo>
                  <a:lnTo>
                    <a:pt x="296999" y="229269"/>
                  </a:lnTo>
                  <a:cubicBezTo>
                    <a:pt x="332041" y="227428"/>
                    <a:pt x="356018" y="210854"/>
                    <a:pt x="356018" y="179548"/>
                  </a:cubicBezTo>
                  <a:cubicBezTo>
                    <a:pt x="356018" y="142718"/>
                    <a:pt x="328353" y="133510"/>
                    <a:pt x="296999" y="126144"/>
                  </a:cubicBezTo>
                  <a:lnTo>
                    <a:pt x="296999" y="81027"/>
                  </a:lnTo>
                  <a:cubicBezTo>
                    <a:pt x="322820" y="81948"/>
                    <a:pt x="322820" y="106808"/>
                    <a:pt x="338497" y="106808"/>
                  </a:cubicBezTo>
                  <a:cubicBezTo>
                    <a:pt x="346796" y="106808"/>
                    <a:pt x="353252" y="101284"/>
                    <a:pt x="353252" y="92076"/>
                  </a:cubicBezTo>
                  <a:cubicBezTo>
                    <a:pt x="353252" y="69057"/>
                    <a:pt x="315442" y="57087"/>
                    <a:pt x="296999" y="57087"/>
                  </a:cubicBezTo>
                  <a:lnTo>
                    <a:pt x="296999" y="44197"/>
                  </a:lnTo>
                  <a:cubicBezTo>
                    <a:pt x="296999" y="40513"/>
                    <a:pt x="293310" y="35910"/>
                    <a:pt x="289621" y="35910"/>
                  </a:cubicBezTo>
                  <a:close/>
                  <a:moveTo>
                    <a:pt x="288699" y="0"/>
                  </a:moveTo>
                  <a:cubicBezTo>
                    <a:pt x="368929" y="0"/>
                    <a:pt x="433481" y="64453"/>
                    <a:pt x="433481" y="144559"/>
                  </a:cubicBezTo>
                  <a:cubicBezTo>
                    <a:pt x="433481" y="223745"/>
                    <a:pt x="368929" y="288198"/>
                    <a:pt x="288699" y="288198"/>
                  </a:cubicBezTo>
                  <a:cubicBezTo>
                    <a:pt x="209392" y="288198"/>
                    <a:pt x="144839" y="223745"/>
                    <a:pt x="144839" y="144559"/>
                  </a:cubicBezTo>
                  <a:cubicBezTo>
                    <a:pt x="144839" y="64453"/>
                    <a:pt x="209392" y="0"/>
                    <a:pt x="288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37"/>
          <p:cNvSpPr/>
          <p:nvPr/>
        </p:nvSpPr>
        <p:spPr>
          <a:xfrm>
            <a:off x="506947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r>
              <a:rPr b="1" lang="zh-TW">
                <a:solidFill>
                  <a:schemeClr val="lt1"/>
                </a:solidFill>
              </a:rPr>
              <a:t>經度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2138152" y="2770785"/>
            <a:ext cx="15777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r>
              <a:rPr b="1" lang="zh-TW">
                <a:solidFill>
                  <a:schemeClr val="lt1"/>
                </a:solidFill>
              </a:rPr>
              <a:t>緯度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7"/>
          <p:cNvSpPr/>
          <p:nvPr/>
        </p:nvSpPr>
        <p:spPr>
          <a:xfrm>
            <a:off x="3769356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r>
              <a:rPr b="1" lang="zh-TW">
                <a:solidFill>
                  <a:schemeClr val="lt1"/>
                </a:solidFill>
              </a:rPr>
              <a:t>地區名稱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5439870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r>
              <a:rPr b="1" lang="zh-TW">
                <a:solidFill>
                  <a:schemeClr val="lt1"/>
                </a:solidFill>
              </a:rPr>
              <a:t>即時車速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493660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34343"/>
                </a:solidFill>
              </a:rPr>
              <a:t>float</a:t>
            </a:r>
            <a:endParaRPr b="1"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2124864" y="3336986"/>
            <a:ext cx="1577700" cy="330000"/>
          </a:xfrm>
          <a:prstGeom prst="rect">
            <a:avLst/>
          </a:prstGeom>
          <a:noFill/>
          <a:ln cap="flat" cmpd="sng" w="1270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34343"/>
                </a:solidFill>
              </a:rPr>
              <a:t>float</a:t>
            </a:r>
            <a:endParaRPr b="1"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7"/>
          <p:cNvSpPr/>
          <p:nvPr/>
        </p:nvSpPr>
        <p:spPr>
          <a:xfrm>
            <a:off x="3756069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34343"/>
                </a:solidFill>
              </a:rPr>
              <a:t>string</a:t>
            </a:r>
            <a:endParaRPr b="1"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7"/>
          <p:cNvSpPr/>
          <p:nvPr/>
        </p:nvSpPr>
        <p:spPr>
          <a:xfrm>
            <a:off x="5404795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34343"/>
                </a:solidFill>
              </a:rPr>
              <a:t>float</a:t>
            </a:r>
            <a:endParaRPr b="1"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p37"/>
          <p:cNvCxnSpPr/>
          <p:nvPr/>
        </p:nvCxnSpPr>
        <p:spPr>
          <a:xfrm>
            <a:off x="2106259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37"/>
          <p:cNvCxnSpPr/>
          <p:nvPr/>
        </p:nvCxnSpPr>
        <p:spPr>
          <a:xfrm>
            <a:off x="3740375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37"/>
          <p:cNvCxnSpPr/>
          <p:nvPr/>
        </p:nvCxnSpPr>
        <p:spPr>
          <a:xfrm>
            <a:off x="5374491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37"/>
          <p:cNvSpPr/>
          <p:nvPr/>
        </p:nvSpPr>
        <p:spPr>
          <a:xfrm>
            <a:off x="7071145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EFEFE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434343"/>
                </a:solidFill>
              </a:rPr>
              <a:t>string</a:t>
            </a:r>
            <a:endParaRPr b="1"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p37"/>
          <p:cNvCxnSpPr/>
          <p:nvPr/>
        </p:nvCxnSpPr>
        <p:spPr>
          <a:xfrm>
            <a:off x="7040841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37"/>
          <p:cNvSpPr/>
          <p:nvPr/>
        </p:nvSpPr>
        <p:spPr>
          <a:xfrm>
            <a:off x="7084432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</a:rPr>
              <a:t>05.</a:t>
            </a:r>
            <a:r>
              <a:rPr b="1" lang="zh-TW">
                <a:solidFill>
                  <a:schemeClr val="lt1"/>
                </a:solidFill>
              </a:rPr>
              <a:t>更新時間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363" y="1193312"/>
            <a:ext cx="1513900" cy="1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764387" y="1157236"/>
            <a:ext cx="1586100" cy="15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025" y="1157200"/>
            <a:ext cx="1586100" cy="15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4625" y="1160150"/>
            <a:ext cx="1513875" cy="1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3200" y="1193300"/>
            <a:ext cx="1446850" cy="14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>
            <p:ph type="title"/>
          </p:nvPr>
        </p:nvSpPr>
        <p:spPr>
          <a:xfrm>
            <a:off x="502443" y="1"/>
            <a:ext cx="8137800" cy="77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5550" y="0"/>
            <a:ext cx="9299551" cy="52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9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-33700" y="-740750"/>
            <a:ext cx="9211398" cy="612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9"/>
          <p:cNvSpPr txBox="1"/>
          <p:nvPr>
            <p:ph type="title"/>
          </p:nvPr>
        </p:nvSpPr>
        <p:spPr>
          <a:xfrm>
            <a:off x="103675" y="233200"/>
            <a:ext cx="9224700" cy="562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</a:rPr>
              <a:t>High_Speed Crawler + Dashboard + Map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875" y="1174325"/>
            <a:ext cx="8640249" cy="38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927110">
            <a:off x="6684507" y="1927415"/>
            <a:ext cx="1055236" cy="1288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4571988" y="2272925"/>
            <a:ext cx="4064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i="1" lang="zh-TW" sz="3600"/>
              <a:t>Introduction</a:t>
            </a:r>
            <a:endParaRPr i="1" sz="360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550" y="2025800"/>
            <a:ext cx="1165626" cy="116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-33700" y="-740750"/>
            <a:ext cx="9211398" cy="612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0"/>
          <p:cNvSpPr txBox="1"/>
          <p:nvPr>
            <p:ph type="title"/>
          </p:nvPr>
        </p:nvSpPr>
        <p:spPr>
          <a:xfrm>
            <a:off x="103675" y="233200"/>
            <a:ext cx="9224700" cy="562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</a:rPr>
              <a:t>Dashboard &amp; Cooperation with Team 6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70" name="Google Shape;3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34345"/>
            <a:ext cx="9144000" cy="2861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1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-33700" y="-740750"/>
            <a:ext cx="9211398" cy="612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1"/>
          <p:cNvSpPr txBox="1"/>
          <p:nvPr>
            <p:ph type="title"/>
          </p:nvPr>
        </p:nvSpPr>
        <p:spPr>
          <a:xfrm>
            <a:off x="103675" y="233200"/>
            <a:ext cx="9224700" cy="562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000000"/>
                </a:solidFill>
              </a:rPr>
              <a:t>Dashboard &amp; Cooperation with Team 6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7" y="988500"/>
            <a:ext cx="9040325" cy="41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/>
          <p:nvPr>
            <p:ph type="title"/>
          </p:nvPr>
        </p:nvSpPr>
        <p:spPr>
          <a:xfrm>
            <a:off x="4463988" y="2236038"/>
            <a:ext cx="4064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sz="3000"/>
              <a:t>Weather_Crawler </a:t>
            </a:r>
            <a:endParaRPr sz="3000"/>
          </a:p>
        </p:txBody>
      </p:sp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125" y="2142363"/>
            <a:ext cx="962175" cy="9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502443" y="1"/>
            <a:ext cx="8137922" cy="77152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100"/>
              <a:t>1.4 Click to edit Master title style</a:t>
            </a:r>
            <a:endParaRPr sz="1100"/>
          </a:p>
        </p:txBody>
      </p:sp>
      <p:sp>
        <p:nvSpPr>
          <p:cNvPr id="389" name="Google Shape;389;p43"/>
          <p:cNvSpPr txBox="1"/>
          <p:nvPr>
            <p:ph idx="11" type="ftr"/>
          </p:nvPr>
        </p:nvSpPr>
        <p:spPr>
          <a:xfrm>
            <a:off x="492777" y="4680347"/>
            <a:ext cx="3105151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www.islide.cc </a:t>
            </a:r>
            <a:endParaRPr sz="1100"/>
          </a:p>
        </p:txBody>
      </p:sp>
      <p:sp>
        <p:nvSpPr>
          <p:cNvPr id="390" name="Google Shape;390;p43"/>
          <p:cNvSpPr txBox="1"/>
          <p:nvPr>
            <p:ph idx="12" type="sldNum"/>
          </p:nvPr>
        </p:nvSpPr>
        <p:spPr>
          <a:xfrm>
            <a:off x="6448283" y="468034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pic>
        <p:nvPicPr>
          <p:cNvPr id="391" name="Google Shape;3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type="title"/>
          </p:nvPr>
        </p:nvSpPr>
        <p:spPr>
          <a:xfrm>
            <a:off x="502443" y="1"/>
            <a:ext cx="8137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2400"/>
              <a:t>Weather_Crawler</a:t>
            </a:r>
            <a:endParaRPr sz="2400"/>
          </a:p>
        </p:txBody>
      </p:sp>
      <p:sp>
        <p:nvSpPr>
          <p:cNvPr id="397" name="Google Shape;397;p44"/>
          <p:cNvSpPr txBox="1"/>
          <p:nvPr>
            <p:ph idx="12" type="sldNum"/>
          </p:nvPr>
        </p:nvSpPr>
        <p:spPr>
          <a:xfrm>
            <a:off x="6448283" y="4680347"/>
            <a:ext cx="21825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99" y="1183471"/>
            <a:ext cx="2065137" cy="19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149" y="1146875"/>
            <a:ext cx="2166950" cy="19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763" y="1482945"/>
            <a:ext cx="1299830" cy="12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/>
        </p:nvSpPr>
        <p:spPr>
          <a:xfrm>
            <a:off x="654900" y="3548150"/>
            <a:ext cx="68589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每兩分鐘更新一次，若狀態不變，則不更動資料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2944475" y="2012675"/>
            <a:ext cx="1003200" cy="31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"/>
          <p:cNvSpPr/>
          <p:nvPr/>
        </p:nvSpPr>
        <p:spPr>
          <a:xfrm>
            <a:off x="5165450" y="2002375"/>
            <a:ext cx="1003200" cy="31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>
            <p:ph type="title"/>
          </p:nvPr>
        </p:nvSpPr>
        <p:spPr>
          <a:xfrm>
            <a:off x="502443" y="1"/>
            <a:ext cx="8137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2400"/>
              <a:t>IDF: highway_weather</a:t>
            </a:r>
            <a:endParaRPr sz="2400"/>
          </a:p>
        </p:txBody>
      </p:sp>
      <p:sp>
        <p:nvSpPr>
          <p:cNvPr id="409" name="Google Shape;409;p45"/>
          <p:cNvSpPr txBox="1"/>
          <p:nvPr>
            <p:ph idx="12" type="sldNum"/>
          </p:nvPr>
        </p:nvSpPr>
        <p:spPr>
          <a:xfrm>
            <a:off x="6448283" y="4680347"/>
            <a:ext cx="21825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grpSp>
        <p:nvGrpSpPr>
          <p:cNvPr id="410" name="Google Shape;410;p45"/>
          <p:cNvGrpSpPr/>
          <p:nvPr/>
        </p:nvGrpSpPr>
        <p:grpSpPr>
          <a:xfrm>
            <a:off x="4284927" y="1728870"/>
            <a:ext cx="548195" cy="594750"/>
            <a:chOff x="1371000" y="1758363"/>
            <a:chExt cx="732000" cy="732000"/>
          </a:xfrm>
        </p:grpSpPr>
        <p:sp>
          <p:nvSpPr>
            <p:cNvPr id="411" name="Google Shape;411;p45"/>
            <p:cNvSpPr/>
            <p:nvPr/>
          </p:nvSpPr>
          <p:spPr>
            <a:xfrm>
              <a:off x="1371000" y="1758363"/>
              <a:ext cx="732000" cy="7320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E3E6E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1538107" y="1926993"/>
              <a:ext cx="400487" cy="399872"/>
            </a:xfrm>
            <a:custGeom>
              <a:rect b="b" l="l" r="r" t="t"/>
              <a:pathLst>
                <a:path extrusionOk="0" h="577432" w="578320">
                  <a:moveTo>
                    <a:pt x="333891" y="314976"/>
                  </a:moveTo>
                  <a:lnTo>
                    <a:pt x="398475" y="314976"/>
                  </a:lnTo>
                  <a:cubicBezTo>
                    <a:pt x="412314" y="314976"/>
                    <a:pt x="424308" y="326948"/>
                    <a:pt x="424308" y="340761"/>
                  </a:cubicBezTo>
                  <a:lnTo>
                    <a:pt x="424308" y="550726"/>
                  </a:lnTo>
                  <a:cubicBezTo>
                    <a:pt x="424308" y="565460"/>
                    <a:pt x="412314" y="577432"/>
                    <a:pt x="398475" y="577432"/>
                  </a:cubicBezTo>
                  <a:lnTo>
                    <a:pt x="333891" y="577432"/>
                  </a:lnTo>
                  <a:cubicBezTo>
                    <a:pt x="319129" y="577432"/>
                    <a:pt x="307135" y="565460"/>
                    <a:pt x="307135" y="550726"/>
                  </a:cubicBezTo>
                  <a:lnTo>
                    <a:pt x="307135" y="340761"/>
                  </a:lnTo>
                  <a:cubicBezTo>
                    <a:pt x="307135" y="326948"/>
                    <a:pt x="319129" y="314976"/>
                    <a:pt x="333891" y="314976"/>
                  </a:cubicBezTo>
                  <a:close/>
                  <a:moveTo>
                    <a:pt x="179853" y="314976"/>
                  </a:moveTo>
                  <a:lnTo>
                    <a:pt x="244456" y="314976"/>
                  </a:lnTo>
                  <a:cubicBezTo>
                    <a:pt x="259222" y="314976"/>
                    <a:pt x="270297" y="326948"/>
                    <a:pt x="270297" y="340761"/>
                  </a:cubicBezTo>
                  <a:lnTo>
                    <a:pt x="270297" y="550726"/>
                  </a:lnTo>
                  <a:cubicBezTo>
                    <a:pt x="270297" y="565460"/>
                    <a:pt x="259222" y="577432"/>
                    <a:pt x="244456" y="577432"/>
                  </a:cubicBezTo>
                  <a:lnTo>
                    <a:pt x="179853" y="577432"/>
                  </a:lnTo>
                  <a:cubicBezTo>
                    <a:pt x="165087" y="577432"/>
                    <a:pt x="154012" y="565460"/>
                    <a:pt x="154012" y="550726"/>
                  </a:cubicBezTo>
                  <a:lnTo>
                    <a:pt x="154012" y="340761"/>
                  </a:lnTo>
                  <a:cubicBezTo>
                    <a:pt x="154012" y="326948"/>
                    <a:pt x="165087" y="314976"/>
                    <a:pt x="179853" y="314976"/>
                  </a:cubicBezTo>
                  <a:close/>
                  <a:moveTo>
                    <a:pt x="486980" y="235677"/>
                  </a:moveTo>
                  <a:lnTo>
                    <a:pt x="551564" y="235677"/>
                  </a:lnTo>
                  <a:cubicBezTo>
                    <a:pt x="566326" y="235677"/>
                    <a:pt x="578320" y="247652"/>
                    <a:pt x="578320" y="262391"/>
                  </a:cubicBezTo>
                  <a:lnTo>
                    <a:pt x="578320" y="550718"/>
                  </a:lnTo>
                  <a:cubicBezTo>
                    <a:pt x="578320" y="565457"/>
                    <a:pt x="566326" y="577432"/>
                    <a:pt x="551564" y="577432"/>
                  </a:cubicBezTo>
                  <a:lnTo>
                    <a:pt x="486980" y="577432"/>
                  </a:lnTo>
                  <a:cubicBezTo>
                    <a:pt x="473141" y="577432"/>
                    <a:pt x="461147" y="565457"/>
                    <a:pt x="461147" y="550718"/>
                  </a:cubicBezTo>
                  <a:lnTo>
                    <a:pt x="461147" y="262391"/>
                  </a:lnTo>
                  <a:cubicBezTo>
                    <a:pt x="461147" y="247652"/>
                    <a:pt x="473141" y="235677"/>
                    <a:pt x="486980" y="235677"/>
                  </a:cubicBezTo>
                  <a:close/>
                  <a:moveTo>
                    <a:pt x="25833" y="235677"/>
                  </a:moveTo>
                  <a:lnTo>
                    <a:pt x="90417" y="235677"/>
                  </a:lnTo>
                  <a:cubicBezTo>
                    <a:pt x="105179" y="235677"/>
                    <a:pt x="117173" y="247652"/>
                    <a:pt x="117173" y="262391"/>
                  </a:cubicBezTo>
                  <a:lnTo>
                    <a:pt x="117173" y="550718"/>
                  </a:lnTo>
                  <a:cubicBezTo>
                    <a:pt x="117173" y="565457"/>
                    <a:pt x="105179" y="577432"/>
                    <a:pt x="90417" y="577432"/>
                  </a:cubicBezTo>
                  <a:lnTo>
                    <a:pt x="25833" y="577432"/>
                  </a:lnTo>
                  <a:cubicBezTo>
                    <a:pt x="11994" y="577432"/>
                    <a:pt x="0" y="565457"/>
                    <a:pt x="0" y="550718"/>
                  </a:cubicBezTo>
                  <a:lnTo>
                    <a:pt x="0" y="262391"/>
                  </a:lnTo>
                  <a:cubicBezTo>
                    <a:pt x="0" y="247652"/>
                    <a:pt x="11994" y="235677"/>
                    <a:pt x="25833" y="235677"/>
                  </a:cubicBezTo>
                  <a:close/>
                  <a:moveTo>
                    <a:pt x="297075" y="158450"/>
                  </a:moveTo>
                  <a:cubicBezTo>
                    <a:pt x="309956" y="161209"/>
                    <a:pt x="326516" y="165807"/>
                    <a:pt x="326516" y="181440"/>
                  </a:cubicBezTo>
                  <a:cubicBezTo>
                    <a:pt x="326516" y="197992"/>
                    <a:pt x="310876" y="204429"/>
                    <a:pt x="297075" y="205349"/>
                  </a:cubicBezTo>
                  <a:close/>
                  <a:moveTo>
                    <a:pt x="282280" y="81074"/>
                  </a:moveTo>
                  <a:lnTo>
                    <a:pt x="282280" y="124274"/>
                  </a:lnTo>
                  <a:cubicBezTo>
                    <a:pt x="264736" y="120597"/>
                    <a:pt x="255502" y="113244"/>
                    <a:pt x="255502" y="101295"/>
                  </a:cubicBezTo>
                  <a:cubicBezTo>
                    <a:pt x="255502" y="91185"/>
                    <a:pt x="265659" y="81993"/>
                    <a:pt x="282280" y="81074"/>
                  </a:cubicBezTo>
                  <a:close/>
                  <a:moveTo>
                    <a:pt x="289621" y="35910"/>
                  </a:moveTo>
                  <a:cubicBezTo>
                    <a:pt x="285010" y="35910"/>
                    <a:pt x="282244" y="40513"/>
                    <a:pt x="282244" y="44197"/>
                  </a:cubicBezTo>
                  <a:lnTo>
                    <a:pt x="282244" y="57087"/>
                  </a:lnTo>
                  <a:cubicBezTo>
                    <a:pt x="252734" y="58008"/>
                    <a:pt x="225069" y="74582"/>
                    <a:pt x="225069" y="106808"/>
                  </a:cubicBezTo>
                  <a:cubicBezTo>
                    <a:pt x="225069" y="133510"/>
                    <a:pt x="247201" y="149163"/>
                    <a:pt x="282244" y="155609"/>
                  </a:cubicBezTo>
                  <a:lnTo>
                    <a:pt x="282244" y="205330"/>
                  </a:lnTo>
                  <a:cubicBezTo>
                    <a:pt x="242590" y="203488"/>
                    <a:pt x="263800" y="170341"/>
                    <a:pt x="237057" y="170341"/>
                  </a:cubicBezTo>
                  <a:cubicBezTo>
                    <a:pt x="227835" y="170341"/>
                    <a:pt x="222302" y="175865"/>
                    <a:pt x="222302" y="185994"/>
                  </a:cubicBezTo>
                  <a:cubicBezTo>
                    <a:pt x="222302" y="204409"/>
                    <a:pt x="241668" y="228349"/>
                    <a:pt x="282244" y="229269"/>
                  </a:cubicBezTo>
                  <a:lnTo>
                    <a:pt x="282244" y="244002"/>
                  </a:lnTo>
                  <a:cubicBezTo>
                    <a:pt x="282244" y="248605"/>
                    <a:pt x="285010" y="252288"/>
                    <a:pt x="289621" y="252288"/>
                  </a:cubicBezTo>
                  <a:cubicBezTo>
                    <a:pt x="293310" y="252288"/>
                    <a:pt x="296999" y="248605"/>
                    <a:pt x="296999" y="244002"/>
                  </a:cubicBezTo>
                  <a:lnTo>
                    <a:pt x="296999" y="229269"/>
                  </a:lnTo>
                  <a:cubicBezTo>
                    <a:pt x="332041" y="227428"/>
                    <a:pt x="356018" y="210854"/>
                    <a:pt x="356018" y="179548"/>
                  </a:cubicBezTo>
                  <a:cubicBezTo>
                    <a:pt x="356018" y="142718"/>
                    <a:pt x="328353" y="133510"/>
                    <a:pt x="296999" y="126144"/>
                  </a:cubicBezTo>
                  <a:lnTo>
                    <a:pt x="296999" y="81027"/>
                  </a:lnTo>
                  <a:cubicBezTo>
                    <a:pt x="322820" y="81948"/>
                    <a:pt x="322820" y="106808"/>
                    <a:pt x="338497" y="106808"/>
                  </a:cubicBezTo>
                  <a:cubicBezTo>
                    <a:pt x="346796" y="106808"/>
                    <a:pt x="353252" y="101284"/>
                    <a:pt x="353252" y="92076"/>
                  </a:cubicBezTo>
                  <a:cubicBezTo>
                    <a:pt x="353252" y="69057"/>
                    <a:pt x="315442" y="57087"/>
                    <a:pt x="296999" y="57087"/>
                  </a:cubicBezTo>
                  <a:lnTo>
                    <a:pt x="296999" y="44197"/>
                  </a:lnTo>
                  <a:cubicBezTo>
                    <a:pt x="296999" y="40513"/>
                    <a:pt x="293310" y="35910"/>
                    <a:pt x="289621" y="35910"/>
                  </a:cubicBezTo>
                  <a:close/>
                  <a:moveTo>
                    <a:pt x="288699" y="0"/>
                  </a:moveTo>
                  <a:cubicBezTo>
                    <a:pt x="368929" y="0"/>
                    <a:pt x="433481" y="64453"/>
                    <a:pt x="433481" y="144559"/>
                  </a:cubicBezTo>
                  <a:cubicBezTo>
                    <a:pt x="433481" y="223745"/>
                    <a:pt x="368929" y="288198"/>
                    <a:pt x="288699" y="288198"/>
                  </a:cubicBezTo>
                  <a:cubicBezTo>
                    <a:pt x="209392" y="288198"/>
                    <a:pt x="144839" y="223745"/>
                    <a:pt x="144839" y="144559"/>
                  </a:cubicBezTo>
                  <a:cubicBezTo>
                    <a:pt x="144839" y="64453"/>
                    <a:pt x="209392" y="0"/>
                    <a:pt x="288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45"/>
          <p:cNvSpPr/>
          <p:nvPr/>
        </p:nvSpPr>
        <p:spPr>
          <a:xfrm>
            <a:off x="506947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r>
              <a:rPr b="1" lang="zh-TW">
                <a:solidFill>
                  <a:schemeClr val="lt1"/>
                </a:solidFill>
              </a:rPr>
              <a:t>經度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5"/>
          <p:cNvSpPr/>
          <p:nvPr/>
        </p:nvSpPr>
        <p:spPr>
          <a:xfrm>
            <a:off x="2138152" y="2770785"/>
            <a:ext cx="15777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r>
              <a:rPr b="1" lang="zh-TW">
                <a:solidFill>
                  <a:schemeClr val="lt1"/>
                </a:solidFill>
              </a:rPr>
              <a:t>緯度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5"/>
          <p:cNvSpPr/>
          <p:nvPr/>
        </p:nvSpPr>
        <p:spPr>
          <a:xfrm>
            <a:off x="3769356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r>
              <a:rPr b="1" lang="zh-TW">
                <a:solidFill>
                  <a:schemeClr val="lt1"/>
                </a:solidFill>
              </a:rPr>
              <a:t>地區名稱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5"/>
          <p:cNvSpPr/>
          <p:nvPr/>
        </p:nvSpPr>
        <p:spPr>
          <a:xfrm>
            <a:off x="5439870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r>
              <a:rPr b="1" lang="zh-TW">
                <a:solidFill>
                  <a:schemeClr val="lt1"/>
                </a:solidFill>
              </a:rPr>
              <a:t>資料更新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5"/>
          <p:cNvSpPr/>
          <p:nvPr/>
        </p:nvSpPr>
        <p:spPr>
          <a:xfrm>
            <a:off x="493660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float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5"/>
          <p:cNvSpPr/>
          <p:nvPr/>
        </p:nvSpPr>
        <p:spPr>
          <a:xfrm>
            <a:off x="2124864" y="3336986"/>
            <a:ext cx="1577700" cy="3300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float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5"/>
          <p:cNvSpPr/>
          <p:nvPr/>
        </p:nvSpPr>
        <p:spPr>
          <a:xfrm>
            <a:off x="3756069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string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5"/>
          <p:cNvSpPr/>
          <p:nvPr/>
        </p:nvSpPr>
        <p:spPr>
          <a:xfrm>
            <a:off x="5404795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float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45"/>
          <p:cNvCxnSpPr/>
          <p:nvPr/>
        </p:nvCxnSpPr>
        <p:spPr>
          <a:xfrm>
            <a:off x="2106259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45"/>
          <p:cNvCxnSpPr/>
          <p:nvPr/>
        </p:nvCxnSpPr>
        <p:spPr>
          <a:xfrm>
            <a:off x="3740375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45"/>
          <p:cNvCxnSpPr/>
          <p:nvPr/>
        </p:nvCxnSpPr>
        <p:spPr>
          <a:xfrm>
            <a:off x="5374491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45"/>
          <p:cNvSpPr/>
          <p:nvPr/>
        </p:nvSpPr>
        <p:spPr>
          <a:xfrm>
            <a:off x="7071145" y="3336986"/>
            <a:ext cx="1579200" cy="330000"/>
          </a:xfrm>
          <a:prstGeom prst="rect">
            <a:avLst/>
          </a:prstGeom>
          <a:noFill/>
          <a:ln cap="flat" cmpd="sng" w="12700">
            <a:solidFill>
              <a:srgbClr val="BFBFB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string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>
            <a:off x="7040841" y="1352073"/>
            <a:ext cx="0" cy="3255600"/>
          </a:xfrm>
          <a:prstGeom prst="straightConnector1">
            <a:avLst/>
          </a:prstGeom>
          <a:noFill/>
          <a:ln cap="rnd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45"/>
          <p:cNvSpPr/>
          <p:nvPr/>
        </p:nvSpPr>
        <p:spPr>
          <a:xfrm>
            <a:off x="7084432" y="2770785"/>
            <a:ext cx="1579200" cy="330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</a:rPr>
              <a:t>05.地區訊息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363" y="1193312"/>
            <a:ext cx="1513900" cy="15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764387" y="1157236"/>
            <a:ext cx="1586100" cy="15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25" y="1157200"/>
            <a:ext cx="1586100" cy="15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9074" y="1193326"/>
            <a:ext cx="1513875" cy="1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5800" y="1129499"/>
            <a:ext cx="1577700" cy="15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>
            <p:ph type="title"/>
          </p:nvPr>
        </p:nvSpPr>
        <p:spPr>
          <a:xfrm>
            <a:off x="502443" y="1"/>
            <a:ext cx="8137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1100"/>
              <a:t>1.4 Click to edit Master title style</a:t>
            </a:r>
            <a:endParaRPr sz="1100"/>
          </a:p>
        </p:txBody>
      </p:sp>
      <p:sp>
        <p:nvSpPr>
          <p:cNvPr id="437" name="Google Shape;437;p46"/>
          <p:cNvSpPr txBox="1"/>
          <p:nvPr>
            <p:ph idx="11" type="ftr"/>
          </p:nvPr>
        </p:nvSpPr>
        <p:spPr>
          <a:xfrm>
            <a:off x="492777" y="4680347"/>
            <a:ext cx="31053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www.islide.cc </a:t>
            </a:r>
            <a:endParaRPr sz="1100"/>
          </a:p>
        </p:txBody>
      </p:sp>
      <p:sp>
        <p:nvSpPr>
          <p:cNvPr id="438" name="Google Shape;438;p46"/>
          <p:cNvSpPr txBox="1"/>
          <p:nvPr>
            <p:ph idx="12" type="sldNum"/>
          </p:nvPr>
        </p:nvSpPr>
        <p:spPr>
          <a:xfrm>
            <a:off x="6448283" y="4680347"/>
            <a:ext cx="21825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pic>
        <p:nvPicPr>
          <p:cNvPr id="439" name="Google Shape;4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550" y="0"/>
            <a:ext cx="9353549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zh-TW" sz="2400"/>
              <a:t>Contribution</a:t>
            </a:r>
            <a:endParaRPr b="1" sz="2400"/>
          </a:p>
        </p:txBody>
      </p:sp>
      <p:graphicFrame>
        <p:nvGraphicFramePr>
          <p:cNvPr id="445" name="Google Shape;445;p47"/>
          <p:cNvGraphicFramePr/>
          <p:nvPr/>
        </p:nvGraphicFramePr>
        <p:xfrm>
          <a:off x="432013" y="128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{A5F42861-8B5A-4274-99F7-195D5DB78ACF}</a:tableStyleId>
              </a:tblPr>
              <a:tblGrid>
                <a:gridCol w="882675"/>
                <a:gridCol w="781550"/>
                <a:gridCol w="6615750"/>
              </a:tblGrid>
              <a:tr h="40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姓名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貢獻度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工作內容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童柏勛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寫speed_crawler、架dashboard、主題發想、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做ppt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魏嘉豪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寫highway_weather 、做ppt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李元毓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trace "map" repo的code並修改</a:t>
                      </a:r>
                      <a:r>
                        <a:rPr lang="zh-TW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、架map DB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、負責第一次的上台報告、做ppt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林亮穎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寫accident_crawler、架map server、做ppt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吳懿庭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項目整合、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製作final ppt、期末報告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楊蕎寧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古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舒云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8"/>
          <p:cNvGrpSpPr/>
          <p:nvPr/>
        </p:nvGrpSpPr>
        <p:grpSpPr>
          <a:xfrm>
            <a:off x="791580" y="1511927"/>
            <a:ext cx="1621206" cy="704444"/>
            <a:chOff x="2855913" y="-477838"/>
            <a:chExt cx="5757862" cy="2501900"/>
          </a:xfrm>
        </p:grpSpPr>
        <p:sp>
          <p:nvSpPr>
            <p:cNvPr id="451" name="Google Shape;451;p48"/>
            <p:cNvSpPr/>
            <p:nvPr/>
          </p:nvSpPr>
          <p:spPr>
            <a:xfrm>
              <a:off x="2855913" y="76200"/>
              <a:ext cx="1317625" cy="1687513"/>
            </a:xfrm>
            <a:custGeom>
              <a:rect b="b" l="l" r="r" t="t"/>
              <a:pathLst>
                <a:path extrusionOk="0" h="898" w="702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5822950" y="-236538"/>
              <a:ext cx="796925" cy="1274763"/>
            </a:xfrm>
            <a:custGeom>
              <a:rect b="b" l="l" r="r" t="t"/>
              <a:pathLst>
                <a:path extrusionOk="0" h="678" w="425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3781425" y="1284287"/>
              <a:ext cx="4832350" cy="739775"/>
            </a:xfrm>
            <a:custGeom>
              <a:rect b="b" l="l" r="r" t="t"/>
              <a:pathLst>
                <a:path extrusionOk="0" h="394" w="2575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3929063" y="6350"/>
              <a:ext cx="1911350" cy="1619250"/>
            </a:xfrm>
            <a:custGeom>
              <a:rect b="b" l="l" r="r" t="t"/>
              <a:pathLst>
                <a:path extrusionOk="0" h="862" w="1018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8"/>
            <p:cNvSpPr/>
            <p:nvPr/>
          </p:nvSpPr>
          <p:spPr>
            <a:xfrm>
              <a:off x="6592888" y="-477838"/>
              <a:ext cx="1638300" cy="1947863"/>
            </a:xfrm>
            <a:custGeom>
              <a:rect b="b" l="l" r="r" t="t"/>
              <a:pathLst>
                <a:path extrusionOk="0" h="1036" w="873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6448283" y="468034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grpSp>
        <p:nvGrpSpPr>
          <p:cNvPr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id="124" name="Google Shape;124;p23" title="iSlide™ 版权声明  COPYRIGHT NOTICE"/>
          <p:cNvGrpSpPr/>
          <p:nvPr/>
        </p:nvGrpSpPr>
        <p:grpSpPr>
          <a:xfrm>
            <a:off x="187044" y="874963"/>
            <a:ext cx="8998523" cy="3805378"/>
            <a:chOff x="771525" y="2041516"/>
            <a:chExt cx="11998031" cy="5073838"/>
          </a:xfrm>
        </p:grpSpPr>
        <p:grpSp>
          <p:nvGrpSpPr>
            <p:cNvPr id="125" name="Google Shape;125;p23"/>
            <p:cNvGrpSpPr/>
            <p:nvPr/>
          </p:nvGrpSpPr>
          <p:grpSpPr>
            <a:xfrm>
              <a:off x="771525" y="2041516"/>
              <a:ext cx="10115593" cy="601816"/>
              <a:chOff x="771525" y="2041516"/>
              <a:chExt cx="10115593" cy="601816"/>
            </a:xfrm>
          </p:grpSpPr>
          <p:sp>
            <p:nvSpPr>
              <p:cNvPr id="126" name="Google Shape;126;p23"/>
              <p:cNvSpPr/>
              <p:nvPr/>
            </p:nvSpPr>
            <p:spPr>
              <a:xfrm>
                <a:off x="966016" y="2041532"/>
                <a:ext cx="9143700" cy="601800"/>
              </a:xfrm>
              <a:prstGeom prst="rect">
                <a:avLst/>
              </a:prstGeom>
              <a:solidFill>
                <a:srgbClr val="E3E6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3"/>
              <p:cNvSpPr/>
              <p:nvPr/>
            </p:nvSpPr>
            <p:spPr>
              <a:xfrm>
                <a:off x="771525" y="2041516"/>
                <a:ext cx="601800" cy="601800"/>
              </a:xfrm>
              <a:prstGeom prst="ellipse">
                <a:avLst/>
              </a:prstGeom>
              <a:solidFill>
                <a:schemeClr val="accent1"/>
              </a:soli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Font typeface="Impact"/>
                  <a:buNone/>
                </a:pPr>
                <a:r>
                  <a:rPr i="0" lang="zh-TW" sz="1500" u="none" cap="none" strike="noStrike">
                    <a:solidFill>
                      <a:schemeClr val="lt1"/>
                    </a:solidFill>
                    <a:latin typeface="Impact"/>
                    <a:ea typeface="Impact"/>
                    <a:cs typeface="Impact"/>
                    <a:sym typeface="Impact"/>
                  </a:rPr>
                  <a:t>1</a:t>
                </a:r>
                <a:endParaRPr i="0" sz="1500" u="none" cap="none" strike="noStrike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128" name="Google Shape;128;p23"/>
              <p:cNvSpPr txBox="1"/>
              <p:nvPr/>
            </p:nvSpPr>
            <p:spPr>
              <a:xfrm>
                <a:off x="1373218" y="2109565"/>
                <a:ext cx="9513900" cy="46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抓取國道五號的即時車速、天氣、事故路況，並存放到資料庫</a:t>
                </a:r>
                <a:endParaRPr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129" name="Google Shape;129;p23"/>
            <p:cNvGrpSpPr/>
            <p:nvPr/>
          </p:nvGrpSpPr>
          <p:grpSpPr>
            <a:xfrm>
              <a:off x="1087896" y="3419075"/>
              <a:ext cx="7985343" cy="716000"/>
              <a:chOff x="364292" y="2252716"/>
              <a:chExt cx="7985343" cy="716000"/>
            </a:xfrm>
          </p:grpSpPr>
          <p:sp>
            <p:nvSpPr>
              <p:cNvPr id="130" name="Google Shape;130;p23"/>
              <p:cNvSpPr/>
              <p:nvPr/>
            </p:nvSpPr>
            <p:spPr>
              <a:xfrm>
                <a:off x="883234" y="2252716"/>
                <a:ext cx="7466400" cy="601800"/>
              </a:xfrm>
              <a:prstGeom prst="rect">
                <a:avLst/>
              </a:prstGeom>
              <a:solidFill>
                <a:srgbClr val="E3E6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3"/>
              <p:cNvSpPr/>
              <p:nvPr/>
            </p:nvSpPr>
            <p:spPr>
              <a:xfrm>
                <a:off x="364292" y="2366916"/>
                <a:ext cx="601800" cy="601800"/>
              </a:xfrm>
              <a:prstGeom prst="ellipse">
                <a:avLst/>
              </a:prstGeom>
              <a:solidFill>
                <a:schemeClr val="accent1"/>
              </a:soli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Font typeface="Impact"/>
                  <a:buNone/>
                </a:pPr>
                <a:r>
                  <a:rPr i="0" lang="zh-TW" sz="1500" u="none" cap="none" strike="noStrike">
                    <a:solidFill>
                      <a:schemeClr val="lt1"/>
                    </a:solidFill>
                    <a:latin typeface="Impact"/>
                    <a:ea typeface="Impact"/>
                    <a:cs typeface="Impact"/>
                    <a:sym typeface="Impact"/>
                  </a:rPr>
                  <a:t>2</a:t>
                </a:r>
                <a:endParaRPr i="0" sz="1500" u="none" cap="none" strike="noStrike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</p:grpSp>
        <p:grpSp>
          <p:nvGrpSpPr>
            <p:cNvPr id="132" name="Google Shape;132;p23"/>
            <p:cNvGrpSpPr/>
            <p:nvPr/>
          </p:nvGrpSpPr>
          <p:grpSpPr>
            <a:xfrm>
              <a:off x="1380558" y="5025134"/>
              <a:ext cx="7121593" cy="601883"/>
              <a:chOff x="-223175" y="2692416"/>
              <a:chExt cx="7121593" cy="601883"/>
            </a:xfrm>
          </p:grpSpPr>
          <p:sp>
            <p:nvSpPr>
              <p:cNvPr id="133" name="Google Shape;133;p23"/>
              <p:cNvSpPr/>
              <p:nvPr/>
            </p:nvSpPr>
            <p:spPr>
              <a:xfrm>
                <a:off x="312218" y="2692499"/>
                <a:ext cx="6586200" cy="601800"/>
              </a:xfrm>
              <a:prstGeom prst="rect">
                <a:avLst/>
              </a:prstGeom>
              <a:solidFill>
                <a:srgbClr val="E3E6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3"/>
              <p:cNvSpPr/>
              <p:nvPr/>
            </p:nvSpPr>
            <p:spPr>
              <a:xfrm>
                <a:off x="-223175" y="2692416"/>
                <a:ext cx="601800" cy="601800"/>
              </a:xfrm>
              <a:prstGeom prst="ellipse">
                <a:avLst/>
              </a:prstGeom>
              <a:solidFill>
                <a:schemeClr val="accent1"/>
              </a:soli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500"/>
                  <a:buFont typeface="Impact"/>
                  <a:buNone/>
                </a:pPr>
                <a:r>
                  <a:rPr i="0" lang="zh-TW" sz="1500" u="none" cap="none" strike="noStrike">
                    <a:solidFill>
                      <a:schemeClr val="lt1"/>
                    </a:solidFill>
                    <a:latin typeface="Impact"/>
                    <a:ea typeface="Impact"/>
                    <a:cs typeface="Impact"/>
                    <a:sym typeface="Impact"/>
                  </a:rPr>
                  <a:t>3</a:t>
                </a:r>
                <a:endParaRPr i="0" sz="1500" u="none" cap="none" strike="noStrike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135" name="Google Shape;135;p23"/>
              <p:cNvSpPr txBox="1"/>
              <p:nvPr/>
            </p:nvSpPr>
            <p:spPr>
              <a:xfrm>
                <a:off x="495715" y="2760549"/>
                <a:ext cx="6219300" cy="46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5100" lIns="67500" spcFirstLastPara="1" rIns="67500" wrap="square" tIns="35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在Dashboard上呈現各路段車速</a:t>
                </a:r>
                <a:endParaRPr sz="18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sp>
          <p:nvSpPr>
            <p:cNvPr id="136" name="Google Shape;136;p23"/>
            <p:cNvSpPr/>
            <p:nvPr/>
          </p:nvSpPr>
          <p:spPr>
            <a:xfrm>
              <a:off x="9073256" y="3419054"/>
              <a:ext cx="3696300" cy="3696300"/>
            </a:xfrm>
            <a:prstGeom prst="ellipse">
              <a:avLst/>
            </a:prstGeom>
            <a:solidFill>
              <a:srgbClr val="C7CDD4">
                <a:alpha val="69803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3"/>
          <p:cNvSpPr txBox="1"/>
          <p:nvPr/>
        </p:nvSpPr>
        <p:spPr>
          <a:xfrm>
            <a:off x="1014711" y="1952901"/>
            <a:ext cx="4664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在地圖上呈現車速、天氣、事故路況資料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825" y="2189472"/>
            <a:ext cx="2050025" cy="20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7082922" y="3984184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7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700">
              <a:solidFill>
                <a:srgbClr val="90C2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4" name="Google Shape;144;p24"/>
          <p:cNvCxnSpPr>
            <a:stCxn id="145" idx="3"/>
            <a:endCxn id="146" idx="1"/>
          </p:cNvCxnSpPr>
          <p:nvPr/>
        </p:nvCxnSpPr>
        <p:spPr>
          <a:xfrm flipH="1" rot="10800000">
            <a:off x="2901950" y="1083461"/>
            <a:ext cx="2928000" cy="797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" name="Google Shape;147;p24"/>
          <p:cNvCxnSpPr>
            <a:stCxn id="148" idx="3"/>
            <a:endCxn id="146" idx="1"/>
          </p:cNvCxnSpPr>
          <p:nvPr/>
        </p:nvCxnSpPr>
        <p:spPr>
          <a:xfrm flipH="1" rot="10800000">
            <a:off x="2901950" y="1083538"/>
            <a:ext cx="2928000" cy="1563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p24"/>
          <p:cNvCxnSpPr>
            <a:stCxn id="150" idx="3"/>
            <a:endCxn id="146" idx="1"/>
          </p:cNvCxnSpPr>
          <p:nvPr/>
        </p:nvCxnSpPr>
        <p:spPr>
          <a:xfrm flipH="1" rot="10800000">
            <a:off x="2901950" y="1083435"/>
            <a:ext cx="2928000" cy="15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" name="Google Shape;151;p24"/>
          <p:cNvCxnSpPr>
            <a:stCxn id="152" idx="3"/>
            <a:endCxn id="146" idx="1"/>
          </p:cNvCxnSpPr>
          <p:nvPr/>
        </p:nvCxnSpPr>
        <p:spPr>
          <a:xfrm flipH="1" rot="10800000">
            <a:off x="2901950" y="1083364"/>
            <a:ext cx="2928000" cy="2342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" name="Google Shape;153;p24"/>
          <p:cNvSpPr/>
          <p:nvPr/>
        </p:nvSpPr>
        <p:spPr>
          <a:xfrm>
            <a:off x="6035977" y="1575358"/>
            <a:ext cx="1653300" cy="436200"/>
          </a:xfrm>
          <a:prstGeom prst="roundRect">
            <a:avLst>
              <a:gd fmla="val 16667" name="adj"/>
            </a:avLst>
          </a:prstGeom>
          <a:solidFill>
            <a:srgbClr val="E76618"/>
          </a:solidFill>
          <a:ln cap="flat" cmpd="sng" w="25400">
            <a:solidFill>
              <a:srgbClr val="E766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Dashboard</a:t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6035977" y="2676308"/>
            <a:ext cx="1653300" cy="436200"/>
          </a:xfrm>
          <a:prstGeom prst="roundRect">
            <a:avLst>
              <a:gd fmla="val 16667" name="adj"/>
            </a:avLst>
          </a:prstGeom>
          <a:solidFill>
            <a:srgbClr val="E76618"/>
          </a:solidFill>
          <a:ln cap="flat" cmpd="sng" w="25400">
            <a:solidFill>
              <a:srgbClr val="E766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To_Team6</a:t>
            </a:r>
            <a:endParaRPr/>
          </a:p>
        </p:txBody>
      </p:sp>
      <p:grpSp>
        <p:nvGrpSpPr>
          <p:cNvPr id="155" name="Google Shape;155;p24"/>
          <p:cNvGrpSpPr/>
          <p:nvPr/>
        </p:nvGrpSpPr>
        <p:grpSpPr>
          <a:xfrm>
            <a:off x="1035648" y="794085"/>
            <a:ext cx="7363502" cy="4620052"/>
            <a:chOff x="1241698" y="463760"/>
            <a:chExt cx="7363502" cy="4620052"/>
          </a:xfrm>
        </p:grpSpPr>
        <p:sp>
          <p:nvSpPr>
            <p:cNvPr id="156" name="Google Shape;156;p24"/>
            <p:cNvSpPr txBox="1"/>
            <p:nvPr/>
          </p:nvSpPr>
          <p:spPr>
            <a:xfrm>
              <a:off x="1321500" y="705012"/>
              <a:ext cx="7283700" cy="43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3F3F3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1241700" y="1245586"/>
              <a:ext cx="1866300" cy="6093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Accident_Crawler</a:t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1241700" y="463760"/>
              <a:ext cx="1866300" cy="6093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Weather_Crawler</a:t>
              </a: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1241700" y="2011563"/>
              <a:ext cx="1866300" cy="6093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HighwayN</a:t>
              </a:r>
              <a:endParaRPr>
                <a:solidFill>
                  <a:srgbClr val="FFFFFF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</a:rPr>
                <a:t>(每個里程車速)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1241700" y="2811789"/>
              <a:ext cx="1866300" cy="5679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Highway</a:t>
              </a:r>
              <a:r>
                <a:rPr lang="zh-TW">
                  <a:solidFill>
                    <a:srgbClr val="FFFFFF"/>
                  </a:solidFill>
                </a:rPr>
                <a:t>S</a:t>
              </a:r>
              <a:endParaRPr>
                <a:solidFill>
                  <a:srgbClr val="FFFFFF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</a:rPr>
                <a:t>(每個里程車速)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1241699" y="3542360"/>
              <a:ext cx="1866300" cy="6093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HighwayN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zh-TW">
                  <a:solidFill>
                    <a:srgbClr val="FFFFFF"/>
                  </a:solidFill>
                </a:rPr>
                <a:t>路段車速</a:t>
              </a:r>
              <a:r>
                <a:rPr b="0" i="0" lang="zh-TW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1241698" y="4258091"/>
              <a:ext cx="1866300" cy="6093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rgbClr val="698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HighwayS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</a:rPr>
                <a:t>(路段車速)</a:t>
              </a:r>
              <a:endParaRPr/>
            </a:p>
          </p:txBody>
        </p:sp>
      </p:grpSp>
      <p:cxnSp>
        <p:nvCxnSpPr>
          <p:cNvPr id="159" name="Google Shape;159;p24"/>
          <p:cNvCxnSpPr>
            <a:stCxn id="158" idx="3"/>
            <a:endCxn id="153" idx="1"/>
          </p:cNvCxnSpPr>
          <p:nvPr/>
        </p:nvCxnSpPr>
        <p:spPr>
          <a:xfrm flipH="1" rot="10800000">
            <a:off x="2901948" y="1793466"/>
            <a:ext cx="3134100" cy="3099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4"/>
          <p:cNvCxnSpPr>
            <a:stCxn id="157" idx="3"/>
            <a:endCxn id="153" idx="1"/>
          </p:cNvCxnSpPr>
          <p:nvPr/>
        </p:nvCxnSpPr>
        <p:spPr>
          <a:xfrm flipH="1" rot="10800000">
            <a:off x="2901949" y="1793535"/>
            <a:ext cx="3134100" cy="2383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4"/>
          <p:cNvCxnSpPr>
            <a:stCxn id="157" idx="3"/>
            <a:endCxn id="154" idx="1"/>
          </p:cNvCxnSpPr>
          <p:nvPr/>
        </p:nvCxnSpPr>
        <p:spPr>
          <a:xfrm flipH="1" rot="10800000">
            <a:off x="2901949" y="2894535"/>
            <a:ext cx="3134100" cy="1282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4"/>
          <p:cNvCxnSpPr>
            <a:stCxn id="158" idx="3"/>
            <a:endCxn id="154" idx="1"/>
          </p:cNvCxnSpPr>
          <p:nvPr/>
        </p:nvCxnSpPr>
        <p:spPr>
          <a:xfrm flipH="1" rot="10800000">
            <a:off x="2901948" y="2894466"/>
            <a:ext cx="3134100" cy="199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4"/>
          <p:cNvSpPr/>
          <p:nvPr/>
        </p:nvSpPr>
        <p:spPr>
          <a:xfrm>
            <a:off x="5795502" y="794071"/>
            <a:ext cx="1653300" cy="436200"/>
          </a:xfrm>
          <a:prstGeom prst="roundRect">
            <a:avLst>
              <a:gd fmla="val 16667" name="adj"/>
            </a:avLst>
          </a:prstGeom>
          <a:solidFill>
            <a:srgbClr val="E76618"/>
          </a:solidFill>
          <a:ln cap="flat" cmpd="sng" w="25400">
            <a:solidFill>
              <a:srgbClr val="E766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Map</a:t>
            </a:r>
            <a:endParaRPr/>
          </a:p>
        </p:txBody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261343" y="-93774"/>
            <a:ext cx="8137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3600"/>
              <a:t>Structure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50"/>
            <a:ext cx="9144000" cy="498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115150" y="0"/>
            <a:ext cx="1158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3000"/>
              <a:t>MAP</a:t>
            </a:r>
            <a:endParaRPr sz="3000"/>
          </a:p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6448283" y="4680347"/>
            <a:ext cx="2182416" cy="1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sp>
        <p:nvSpPr>
          <p:cNvPr id="176" name="Google Shape;176;p26"/>
          <p:cNvSpPr/>
          <p:nvPr/>
        </p:nvSpPr>
        <p:spPr>
          <a:xfrm>
            <a:off x="3763200" y="3874800"/>
            <a:ext cx="1362900" cy="771600"/>
          </a:xfrm>
          <a:prstGeom prst="roundRect">
            <a:avLst>
              <a:gd fmla="val 16667" name="adj"/>
            </a:avLst>
          </a:prstGeom>
          <a:solidFill>
            <a:srgbClr val="E3E6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HighwayS</a:t>
            </a:r>
            <a:endParaRPr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（南下車速）</a:t>
            </a:r>
            <a:endParaRPr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77" name="Google Shape;177;p26"/>
          <p:cNvCxnSpPr>
            <a:stCxn id="176" idx="0"/>
          </p:cNvCxnSpPr>
          <p:nvPr/>
        </p:nvCxnSpPr>
        <p:spPr>
          <a:xfrm flipH="1" rot="5400000">
            <a:off x="4034700" y="3464850"/>
            <a:ext cx="657300" cy="162600"/>
          </a:xfrm>
          <a:prstGeom prst="bentConnector3">
            <a:avLst>
              <a:gd fmla="val 50000" name="adj1"/>
            </a:avLst>
          </a:prstGeom>
          <a:noFill/>
          <a:ln cap="rnd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8" name="Google Shape;178;p26"/>
          <p:cNvGrpSpPr/>
          <p:nvPr/>
        </p:nvGrpSpPr>
        <p:grpSpPr>
          <a:xfrm>
            <a:off x="115138" y="731006"/>
            <a:ext cx="8913725" cy="3915388"/>
            <a:chOff x="520967" y="1106374"/>
            <a:chExt cx="11884967" cy="5220517"/>
          </a:xfrm>
        </p:grpSpPr>
        <p:grpSp>
          <p:nvGrpSpPr>
            <p:cNvPr id="179" name="Google Shape;179;p26"/>
            <p:cNvGrpSpPr/>
            <p:nvPr/>
          </p:nvGrpSpPr>
          <p:grpSpPr>
            <a:xfrm>
              <a:off x="3951884" y="1106374"/>
              <a:ext cx="4286204" cy="2528828"/>
              <a:chOff x="1658159" y="3772543"/>
              <a:chExt cx="10310810" cy="6083301"/>
            </a:xfrm>
          </p:grpSpPr>
          <p:sp>
            <p:nvSpPr>
              <p:cNvPr id="180" name="Google Shape;180;p26"/>
              <p:cNvSpPr/>
              <p:nvPr/>
            </p:nvSpPr>
            <p:spPr>
              <a:xfrm>
                <a:off x="6777038" y="4057651"/>
                <a:ext cx="76200" cy="71400"/>
              </a:xfrm>
              <a:prstGeom prst="ellipse">
                <a:avLst/>
              </a:prstGeom>
              <a:solidFill>
                <a:srgbClr val="E3E6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6"/>
              <p:cNvSpPr/>
              <p:nvPr/>
            </p:nvSpPr>
            <p:spPr>
              <a:xfrm>
                <a:off x="1658159" y="3772543"/>
                <a:ext cx="10310810" cy="6083301"/>
              </a:xfrm>
              <a:custGeom>
                <a:rect b="b" l="l" r="r" t="t"/>
                <a:pathLst>
                  <a:path extrusionOk="0" h="1525" w="2547">
                    <a:moveTo>
                      <a:pt x="2333" y="1380"/>
                    </a:moveTo>
                    <a:cubicBezTo>
                      <a:pt x="2333" y="115"/>
                      <a:pt x="2333" y="115"/>
                      <a:pt x="2333" y="115"/>
                    </a:cubicBezTo>
                    <a:cubicBezTo>
                      <a:pt x="2333" y="51"/>
                      <a:pt x="2281" y="0"/>
                      <a:pt x="2218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265" y="0"/>
                      <a:pt x="214" y="51"/>
                      <a:pt x="214" y="115"/>
                    </a:cubicBezTo>
                    <a:cubicBezTo>
                      <a:pt x="214" y="1380"/>
                      <a:pt x="214" y="1380"/>
                      <a:pt x="214" y="1380"/>
                    </a:cubicBezTo>
                    <a:cubicBezTo>
                      <a:pt x="0" y="1380"/>
                      <a:pt x="0" y="1380"/>
                      <a:pt x="0" y="1380"/>
                    </a:cubicBezTo>
                    <a:cubicBezTo>
                      <a:pt x="0" y="1418"/>
                      <a:pt x="0" y="1418"/>
                      <a:pt x="0" y="1418"/>
                    </a:cubicBezTo>
                    <a:cubicBezTo>
                      <a:pt x="0" y="1477"/>
                      <a:pt x="48" y="1525"/>
                      <a:pt x="107" y="1525"/>
                    </a:cubicBezTo>
                    <a:cubicBezTo>
                      <a:pt x="2440" y="1525"/>
                      <a:pt x="2440" y="1525"/>
                      <a:pt x="2440" y="1525"/>
                    </a:cubicBezTo>
                    <a:cubicBezTo>
                      <a:pt x="2499" y="1525"/>
                      <a:pt x="2547" y="1477"/>
                      <a:pt x="2547" y="1418"/>
                    </a:cubicBezTo>
                    <a:cubicBezTo>
                      <a:pt x="2547" y="1380"/>
                      <a:pt x="2547" y="1380"/>
                      <a:pt x="2547" y="1380"/>
                    </a:cubicBezTo>
                    <a:lnTo>
                      <a:pt x="2333" y="1380"/>
                    </a:lnTo>
                    <a:close/>
                    <a:moveTo>
                      <a:pt x="246" y="115"/>
                    </a:moveTo>
                    <a:cubicBezTo>
                      <a:pt x="246" y="69"/>
                      <a:pt x="283" y="32"/>
                      <a:pt x="329" y="32"/>
                    </a:cubicBezTo>
                    <a:cubicBezTo>
                      <a:pt x="2218" y="32"/>
                      <a:pt x="2218" y="32"/>
                      <a:pt x="2218" y="32"/>
                    </a:cubicBezTo>
                    <a:cubicBezTo>
                      <a:pt x="2264" y="32"/>
                      <a:pt x="2301" y="69"/>
                      <a:pt x="2301" y="115"/>
                    </a:cubicBezTo>
                    <a:cubicBezTo>
                      <a:pt x="2301" y="1380"/>
                      <a:pt x="2301" y="1380"/>
                      <a:pt x="2301" y="1380"/>
                    </a:cubicBezTo>
                    <a:cubicBezTo>
                      <a:pt x="246" y="1380"/>
                      <a:pt x="246" y="1380"/>
                      <a:pt x="246" y="1380"/>
                    </a:cubicBezTo>
                    <a:lnTo>
                      <a:pt x="246" y="115"/>
                    </a:lnTo>
                    <a:close/>
                    <a:moveTo>
                      <a:pt x="1486" y="1412"/>
                    </a:moveTo>
                    <a:cubicBezTo>
                      <a:pt x="1485" y="1432"/>
                      <a:pt x="1467" y="1448"/>
                      <a:pt x="1446" y="1448"/>
                    </a:cubicBezTo>
                    <a:cubicBezTo>
                      <a:pt x="1100" y="1448"/>
                      <a:pt x="1100" y="1448"/>
                      <a:pt x="1100" y="1448"/>
                    </a:cubicBezTo>
                    <a:cubicBezTo>
                      <a:pt x="1080" y="1448"/>
                      <a:pt x="1062" y="1432"/>
                      <a:pt x="1061" y="1412"/>
                    </a:cubicBezTo>
                    <a:lnTo>
                      <a:pt x="1486" y="1412"/>
                    </a:lnTo>
                    <a:close/>
                    <a:moveTo>
                      <a:pt x="2515" y="1418"/>
                    </a:moveTo>
                    <a:cubicBezTo>
                      <a:pt x="2515" y="1460"/>
                      <a:pt x="2481" y="1493"/>
                      <a:pt x="2440" y="1493"/>
                    </a:cubicBezTo>
                    <a:cubicBezTo>
                      <a:pt x="107" y="1493"/>
                      <a:pt x="107" y="1493"/>
                      <a:pt x="107" y="1493"/>
                    </a:cubicBezTo>
                    <a:cubicBezTo>
                      <a:pt x="66" y="1493"/>
                      <a:pt x="32" y="1460"/>
                      <a:pt x="32" y="1418"/>
                    </a:cubicBezTo>
                    <a:cubicBezTo>
                      <a:pt x="32" y="1412"/>
                      <a:pt x="32" y="1412"/>
                      <a:pt x="32" y="1412"/>
                    </a:cubicBezTo>
                    <a:cubicBezTo>
                      <a:pt x="1045" y="1412"/>
                      <a:pt x="1045" y="1412"/>
                      <a:pt x="1045" y="1412"/>
                    </a:cubicBezTo>
                    <a:cubicBezTo>
                      <a:pt x="1046" y="1441"/>
                      <a:pt x="1071" y="1464"/>
                      <a:pt x="1100" y="1464"/>
                    </a:cubicBezTo>
                    <a:cubicBezTo>
                      <a:pt x="1446" y="1464"/>
                      <a:pt x="1446" y="1464"/>
                      <a:pt x="1446" y="1464"/>
                    </a:cubicBezTo>
                    <a:cubicBezTo>
                      <a:pt x="1476" y="1464"/>
                      <a:pt x="1501" y="1441"/>
                      <a:pt x="1502" y="1412"/>
                    </a:cubicBezTo>
                    <a:cubicBezTo>
                      <a:pt x="2515" y="1412"/>
                      <a:pt x="2515" y="1412"/>
                      <a:pt x="2515" y="1412"/>
                    </a:cubicBezTo>
                    <a:lnTo>
                      <a:pt x="2515" y="1418"/>
                    </a:lnTo>
                    <a:close/>
                  </a:path>
                </a:pathLst>
              </a:custGeom>
              <a:solidFill>
                <a:srgbClr val="E3E6E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p26"/>
            <p:cNvSpPr/>
            <p:nvPr/>
          </p:nvSpPr>
          <p:spPr>
            <a:xfrm>
              <a:off x="520967" y="5354155"/>
              <a:ext cx="2527650" cy="916800"/>
            </a:xfrm>
            <a:prstGeom prst="roundRect">
              <a:avLst>
                <a:gd fmla="val 16667" name="adj"/>
              </a:avLst>
            </a:prstGeom>
            <a:solidFill>
              <a:srgbClr val="E3E6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Camera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(原先就有的預設欄位，未用到)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230683" y="5298191"/>
              <a:ext cx="2020435" cy="1028700"/>
            </a:xfrm>
            <a:prstGeom prst="roundRect">
              <a:avLst>
                <a:gd fmla="val 16667" name="adj"/>
              </a:avLst>
            </a:prstGeom>
            <a:solidFill>
              <a:srgbClr val="E3E6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Obstacle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(事故資訊)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7276583" y="5298156"/>
              <a:ext cx="2527500" cy="1028700"/>
            </a:xfrm>
            <a:prstGeom prst="roundRect">
              <a:avLst>
                <a:gd fmla="val 16667" name="adj"/>
              </a:avLst>
            </a:prstGeom>
            <a:solidFill>
              <a:srgbClr val="E3E6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HighwayN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(北上車速)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9878433" y="5298150"/>
              <a:ext cx="2527500" cy="1028700"/>
            </a:xfrm>
            <a:prstGeom prst="roundRect">
              <a:avLst>
                <a:gd fmla="val 16667" name="adj"/>
              </a:avLst>
            </a:prstGeom>
            <a:solidFill>
              <a:srgbClr val="E3E6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Weather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(降雨資訊)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1743133" y="3693417"/>
              <a:ext cx="8704800" cy="7284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-381000" lvl="0" marL="457200" rtl="0" algn="l">
                <a:lnSpc>
                  <a:spcPct val="15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90C226"/>
                </a:buClr>
                <a:buSzPts val="2400"/>
                <a:buFont typeface="Noto Sans Symbols"/>
                <a:buChar char="►"/>
              </a:pPr>
              <a:r>
                <a:rPr lang="zh-TW" sz="2400">
                  <a:solidFill>
                    <a:srgbClr val="3F3F3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app：(需要顯示幾種資訊就有幾個app/odf)</a:t>
              </a:r>
              <a:endParaRPr sz="24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87" name="Google Shape;187;p26"/>
            <p:cNvCxnSpPr>
              <a:stCxn id="186" idx="2"/>
              <a:endCxn id="185" idx="0"/>
            </p:cNvCxnSpPr>
            <p:nvPr/>
          </p:nvCxnSpPr>
          <p:spPr>
            <a:xfrm flipH="1" rot="-5400000">
              <a:off x="8180833" y="2336517"/>
              <a:ext cx="876300" cy="5046900"/>
            </a:xfrm>
            <a:prstGeom prst="bentConnector3">
              <a:avLst>
                <a:gd fmla="val 50002" name="adj1"/>
              </a:avLst>
            </a:prstGeom>
            <a:noFill/>
            <a:ln cap="rnd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26"/>
            <p:cNvCxnSpPr>
              <a:stCxn id="183" idx="0"/>
              <a:endCxn id="186" idx="2"/>
            </p:cNvCxnSpPr>
            <p:nvPr/>
          </p:nvCxnSpPr>
          <p:spPr>
            <a:xfrm rot="-5400000">
              <a:off x="4730201" y="3932591"/>
              <a:ext cx="876300" cy="1854900"/>
            </a:xfrm>
            <a:prstGeom prst="bentConnector3">
              <a:avLst>
                <a:gd fmla="val 50004" name="adj1"/>
              </a:avLst>
            </a:prstGeom>
            <a:noFill/>
            <a:ln cap="rnd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26"/>
            <p:cNvCxnSpPr>
              <a:stCxn id="184" idx="0"/>
              <a:endCxn id="186" idx="2"/>
            </p:cNvCxnSpPr>
            <p:nvPr/>
          </p:nvCxnSpPr>
          <p:spPr>
            <a:xfrm flipH="1" rot="5400000">
              <a:off x="6879833" y="3637656"/>
              <a:ext cx="876300" cy="2444700"/>
            </a:xfrm>
            <a:prstGeom prst="bentConnector3">
              <a:avLst>
                <a:gd fmla="val 50002" name="adj1"/>
              </a:avLst>
            </a:prstGeom>
            <a:noFill/>
            <a:ln cap="rnd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26"/>
            <p:cNvCxnSpPr>
              <a:stCxn id="186" idx="2"/>
              <a:endCxn id="182" idx="0"/>
            </p:cNvCxnSpPr>
            <p:nvPr/>
          </p:nvCxnSpPr>
          <p:spPr>
            <a:xfrm rot="5400000">
              <a:off x="3473983" y="2732667"/>
              <a:ext cx="932400" cy="4310700"/>
            </a:xfrm>
            <a:prstGeom prst="bentConnector3">
              <a:avLst>
                <a:gd fmla="val 49997" name="adj1"/>
              </a:avLst>
            </a:prstGeom>
            <a:noFill/>
            <a:ln cap="rnd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1" name="Google Shape;191;p26"/>
          <p:cNvSpPr txBox="1"/>
          <p:nvPr/>
        </p:nvSpPr>
        <p:spPr>
          <a:xfrm>
            <a:off x="1337750" y="293025"/>
            <a:ext cx="8137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功能：將事故資訊、車速資訊、降雨資訊顯示在地圖上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775" y="883400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502443" y="1"/>
            <a:ext cx="8137800" cy="77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0" y="161440"/>
            <a:ext cx="9143999" cy="482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/>
          <p:nvPr/>
        </p:nvSpPr>
        <p:spPr>
          <a:xfrm>
            <a:off x="-650" y="0"/>
            <a:ext cx="6541200" cy="521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115150" y="0"/>
            <a:ext cx="1158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zh-TW" sz="3000"/>
              <a:t>MAP</a:t>
            </a:r>
            <a:endParaRPr sz="3000"/>
          </a:p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6448283" y="4680347"/>
            <a:ext cx="21825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/>
              <a:t>‹#›</a:t>
            </a:fld>
            <a:endParaRPr sz="1100"/>
          </a:p>
        </p:txBody>
      </p:sp>
      <p:sp>
        <p:nvSpPr>
          <p:cNvPr id="206" name="Google Shape;206;p28"/>
          <p:cNvSpPr/>
          <p:nvPr/>
        </p:nvSpPr>
        <p:spPr>
          <a:xfrm>
            <a:off x="3014950" y="1994925"/>
            <a:ext cx="1886400" cy="771600"/>
          </a:xfrm>
          <a:prstGeom prst="roundRect">
            <a:avLst>
              <a:gd fmla="val 16667" name="adj"/>
            </a:avLst>
          </a:prstGeom>
          <a:solidFill>
            <a:srgbClr val="E3E6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x3: (string)  icon名稱</a:t>
            </a:r>
            <a:endParaRPr b="1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07" name="Google Shape;207;p28"/>
          <p:cNvGrpSpPr/>
          <p:nvPr/>
        </p:nvGrpSpPr>
        <p:grpSpPr>
          <a:xfrm>
            <a:off x="388463" y="942683"/>
            <a:ext cx="8534813" cy="3062442"/>
            <a:chOff x="926800" y="1224893"/>
            <a:chExt cx="11379750" cy="4083257"/>
          </a:xfrm>
        </p:grpSpPr>
        <p:sp>
          <p:nvSpPr>
            <p:cNvPr id="208" name="Google Shape;208;p28"/>
            <p:cNvSpPr/>
            <p:nvPr/>
          </p:nvSpPr>
          <p:spPr>
            <a:xfrm>
              <a:off x="6079802" y="1224893"/>
              <a:ext cx="31800" cy="29700"/>
            </a:xfrm>
            <a:prstGeom prst="ellipse">
              <a:avLst/>
            </a:prstGeom>
            <a:solidFill>
              <a:srgbClr val="E3E6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926800" y="2672821"/>
              <a:ext cx="2527500" cy="916800"/>
            </a:xfrm>
            <a:prstGeom prst="roundRect">
              <a:avLst>
                <a:gd fmla="val 16667" name="adj"/>
              </a:avLst>
            </a:prstGeom>
            <a:solidFill>
              <a:srgbClr val="E3E6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x1: (float)   經度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2065383" y="4279424"/>
              <a:ext cx="2020500" cy="1028700"/>
            </a:xfrm>
            <a:prstGeom prst="roundRect">
              <a:avLst>
                <a:gd fmla="val 16667" name="adj"/>
              </a:avLst>
            </a:prstGeom>
            <a:solidFill>
              <a:srgbClr val="E3E6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x2: (float)   緯度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6925183" y="4279450"/>
              <a:ext cx="4118400" cy="1028700"/>
            </a:xfrm>
            <a:prstGeom prst="roundRect">
              <a:avLst>
                <a:gd fmla="val 16667" name="adj"/>
              </a:avLst>
            </a:prstGeom>
            <a:solidFill>
              <a:srgbClr val="E3E6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x4: </a:t>
              </a: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(float)   更新值／增刪icon的flag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7987450" y="2672817"/>
              <a:ext cx="4319100" cy="1226400"/>
            </a:xfrm>
            <a:prstGeom prst="roundRect">
              <a:avLst>
                <a:gd fmla="val 16667" name="adj"/>
              </a:avLst>
            </a:prstGeom>
            <a:solidFill>
              <a:srgbClr val="E3E6E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x5: (string)  時間戳記／icon的info window中的description</a:t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1174219" y="1254600"/>
              <a:ext cx="10131900" cy="7284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3F3F3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每個ODF包含五個欄位：</a:t>
              </a:r>
              <a:endParaRPr sz="24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502443" y="1"/>
            <a:ext cx="8137800" cy="77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4604" l="0" r="0" t="964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主题5">
  <a:themeElements>
    <a:clrScheme name="自定义 1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96D6"/>
      </a:accent1>
      <a:accent2>
        <a:srgbClr val="6DB344"/>
      </a:accent2>
      <a:accent3>
        <a:srgbClr val="1F8BAE"/>
      </a:accent3>
      <a:accent4>
        <a:srgbClr val="008041"/>
      </a:accent4>
      <a:accent5>
        <a:srgbClr val="B7D333"/>
      </a:accent5>
      <a:accent6>
        <a:srgbClr val="3CBADC"/>
      </a:accent6>
      <a:hlink>
        <a:srgbClr val="0096D6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